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1" r:id="rId20"/>
    <p:sldId id="272" r:id="rId21"/>
    <p:sldId id="273"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88" r:id="rId37"/>
    <p:sldId id="300" r:id="rId38"/>
    <p:sldId id="292" r:id="rId39"/>
    <p:sldId id="294" r:id="rId40"/>
    <p:sldId id="295" r:id="rId41"/>
    <p:sldId id="297" r:id="rId42"/>
    <p:sldId id="298" r:id="rId43"/>
    <p:sldId id="299" r:id="rId44"/>
    <p:sldId id="308" r:id="rId45"/>
    <p:sldId id="302" r:id="rId46"/>
    <p:sldId id="312" r:id="rId47"/>
    <p:sldId id="320" r:id="rId48"/>
    <p:sldId id="321" r:id="rId49"/>
    <p:sldId id="318" r:id="rId50"/>
    <p:sldId id="319" r:id="rId51"/>
    <p:sldId id="303" r:id="rId52"/>
    <p:sldId id="313" r:id="rId53"/>
    <p:sldId id="304" r:id="rId54"/>
    <p:sldId id="314" r:id="rId55"/>
    <p:sldId id="309" r:id="rId56"/>
    <p:sldId id="315" r:id="rId57"/>
    <p:sldId id="310" r:id="rId58"/>
    <p:sldId id="316" r:id="rId59"/>
    <p:sldId id="311" r:id="rId60"/>
    <p:sldId id="317"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15" autoAdjust="0"/>
  </p:normalViewPr>
  <p:slideViewPr>
    <p:cSldViewPr>
      <p:cViewPr varScale="1">
        <p:scale>
          <a:sx n="82" d="100"/>
          <a:sy n="82" d="100"/>
        </p:scale>
        <p:origin x="147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A5ACDD5-D9F3-43DE-913C-6185038B11F7}"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180467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5ACDD5-D9F3-43DE-913C-6185038B11F7}"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337092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5ACDD5-D9F3-43DE-913C-6185038B11F7}"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4137824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5ACDD5-D9F3-43DE-913C-6185038B11F7}"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2725537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5ACDD5-D9F3-43DE-913C-6185038B11F7}" type="datetimeFigureOut">
              <a:rPr lang="en-US" smtClean="0"/>
              <a:t>8/8/2016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343666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5ACDD5-D9F3-43DE-913C-6185038B11F7}"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3623988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5ACDD5-D9F3-43DE-913C-6185038B11F7}" type="datetimeFigureOut">
              <a:rPr lang="en-US" smtClean="0"/>
              <a:t>8/8/2016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2283101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5ACDD5-D9F3-43DE-913C-6185038B11F7}" type="datetimeFigureOut">
              <a:rPr lang="en-US" smtClean="0"/>
              <a:t>8/8/2016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3877462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5ACDD5-D9F3-43DE-913C-6185038B11F7}" type="datetimeFigureOut">
              <a:rPr lang="en-US" smtClean="0"/>
              <a:t>8/8/2016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3624883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5ACDD5-D9F3-43DE-913C-6185038B11F7}"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116832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5ACDD5-D9F3-43DE-913C-6185038B11F7}" type="datetimeFigureOut">
              <a:rPr lang="en-US" smtClean="0"/>
              <a:t>8/8/2016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8E1F4E-EBE7-4B95-9539-D1B44269632E}" type="slidenum">
              <a:rPr lang="en-US" smtClean="0"/>
              <a:t>‹#›</a:t>
            </a:fld>
            <a:endParaRPr lang="en-US"/>
          </a:p>
        </p:txBody>
      </p:sp>
    </p:spTree>
    <p:extLst>
      <p:ext uri="{BB962C8B-B14F-4D97-AF65-F5344CB8AC3E}">
        <p14:creationId xmlns:p14="http://schemas.microsoft.com/office/powerpoint/2010/main" val="219683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ACDD5-D9F3-43DE-913C-6185038B11F7}" type="datetimeFigureOut">
              <a:rPr lang="en-US" smtClean="0"/>
              <a:t>8/8/2016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E1F4E-EBE7-4B95-9539-D1B44269632E}" type="slidenum">
              <a:rPr lang="en-US" smtClean="0"/>
              <a:t>‹#›</a:t>
            </a:fld>
            <a:endParaRPr lang="en-US"/>
          </a:p>
        </p:txBody>
      </p:sp>
    </p:spTree>
    <p:extLst>
      <p:ext uri="{BB962C8B-B14F-4D97-AF65-F5344CB8AC3E}">
        <p14:creationId xmlns:p14="http://schemas.microsoft.com/office/powerpoint/2010/main" val="395365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Critical points and TAG </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70845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Cheetah reconstruction</a:t>
            </a:r>
          </a:p>
        </p:txBody>
      </p:sp>
      <p:sp>
        <p:nvSpPr>
          <p:cNvPr id="3" name="Content Placeholder 2"/>
          <p:cNvSpPr>
            <a:spLocks noGrp="1"/>
          </p:cNvSpPr>
          <p:nvPr>
            <p:ph idx="1"/>
          </p:nvPr>
        </p:nvSpPr>
        <p:spPr/>
        <p:txBody>
          <a:bodyPr/>
          <a:lstStyle/>
          <a:p>
            <a:endParaRPr lang="en-US"/>
          </a:p>
        </p:txBody>
      </p:sp>
      <p:pic>
        <p:nvPicPr>
          <p:cNvPr id="1026" name="Picture 2" descr="Z:\home\krishna\Research\TAG\TAG_results\Edges\CheetahRe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143000"/>
            <a:ext cx="74168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81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specific patch in Cheetah </a:t>
            </a:r>
          </a:p>
        </p:txBody>
      </p:sp>
      <p:pic>
        <p:nvPicPr>
          <p:cNvPr id="2050" name="Picture 2" descr="Z:\home\krishna\Research\TAG\TAG_results\Edges\CheetahROI.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062832"/>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50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Lena reconstruction</a:t>
            </a:r>
          </a:p>
        </p:txBody>
      </p:sp>
      <p:pic>
        <p:nvPicPr>
          <p:cNvPr id="3074" name="Picture 2" descr="Z:\home\krishna\Research\TAG\TAG_results\Edges\LenaRec.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4200" y="1066800"/>
            <a:ext cx="77216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466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Cheetah patch: closer look at min (blue dots), </a:t>
            </a:r>
            <a:r>
              <a:rPr lang="en-US" dirty="0" err="1"/>
              <a:t>wc</a:t>
            </a:r>
            <a:r>
              <a:rPr lang="en-US" dirty="0"/>
              <a:t> (blue plusses) </a:t>
            </a:r>
          </a:p>
        </p:txBody>
      </p:sp>
      <p:sp>
        <p:nvSpPr>
          <p:cNvPr id="3" name="Content Placeholder 2"/>
          <p:cNvSpPr>
            <a:spLocks noGrp="1"/>
          </p:cNvSpPr>
          <p:nvPr>
            <p:ph idx="1"/>
          </p:nvPr>
        </p:nvSpPr>
        <p:spPr/>
        <p:txBody>
          <a:bodyPr/>
          <a:lstStyle/>
          <a:p>
            <a:endParaRPr lang="en-US"/>
          </a:p>
        </p:txBody>
      </p:sp>
      <p:pic>
        <p:nvPicPr>
          <p:cNvPr id="4098" name="Picture 2" descr="Z:\home\krishna\Research\TAG\TAG_results\recodeforminmaxwswcandplotting\CheetahROI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30680"/>
            <a:ext cx="10231185"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15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Cheetah patch: closer look at max (red dots), </a:t>
            </a:r>
            <a:r>
              <a:rPr lang="en-US" dirty="0" err="1"/>
              <a:t>ws</a:t>
            </a:r>
            <a:r>
              <a:rPr lang="en-US" dirty="0"/>
              <a:t> (red plusses)</a:t>
            </a:r>
          </a:p>
        </p:txBody>
      </p:sp>
      <p:sp>
        <p:nvSpPr>
          <p:cNvPr id="3" name="Content Placeholder 2"/>
          <p:cNvSpPr>
            <a:spLocks noGrp="1"/>
          </p:cNvSpPr>
          <p:nvPr>
            <p:ph idx="1"/>
          </p:nvPr>
        </p:nvSpPr>
        <p:spPr/>
        <p:txBody>
          <a:bodyPr/>
          <a:lstStyle/>
          <a:p>
            <a:endParaRPr lang="en-US"/>
          </a:p>
        </p:txBody>
      </p:sp>
      <p:pic>
        <p:nvPicPr>
          <p:cNvPr id="5122" name="Picture 2" descr="Z:\home\krishna\Research\TAG\TAG_results\recodeforminmaxwswcandplotting\CheetahROI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21" y="1458754"/>
            <a:ext cx="10849521" cy="5323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806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Cheetah patch: Closer look at min, max, </a:t>
            </a:r>
            <a:r>
              <a:rPr lang="en-US" dirty="0" err="1"/>
              <a:t>ws</a:t>
            </a:r>
            <a:r>
              <a:rPr lang="en-US" dirty="0"/>
              <a:t>, </a:t>
            </a:r>
            <a:r>
              <a:rPr lang="en-US" dirty="0" err="1"/>
              <a:t>wc</a:t>
            </a:r>
            <a:endParaRPr lang="en-US" dirty="0"/>
          </a:p>
        </p:txBody>
      </p:sp>
      <p:sp>
        <p:nvSpPr>
          <p:cNvPr id="3" name="Content Placeholder 2"/>
          <p:cNvSpPr>
            <a:spLocks noGrp="1"/>
          </p:cNvSpPr>
          <p:nvPr>
            <p:ph idx="1"/>
          </p:nvPr>
        </p:nvSpPr>
        <p:spPr/>
        <p:txBody>
          <a:bodyPr/>
          <a:lstStyle/>
          <a:p>
            <a:endParaRPr lang="en-US"/>
          </a:p>
        </p:txBody>
      </p:sp>
      <p:pic>
        <p:nvPicPr>
          <p:cNvPr id="6146" name="Picture 2" descr="Z:\home\krishna\Research\TAG\TAG_results\recodeforminmaxwswcandplotting\CheetahROI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471" y="1447800"/>
            <a:ext cx="11182471"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471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Lena patch: closer look at </a:t>
            </a:r>
            <a:r>
              <a:rPr lang="en-US" dirty="0" err="1"/>
              <a:t>mins</a:t>
            </a:r>
            <a:r>
              <a:rPr lang="en-US" dirty="0"/>
              <a:t>(blue dots), </a:t>
            </a:r>
            <a:r>
              <a:rPr lang="en-US" dirty="0" err="1"/>
              <a:t>wc</a:t>
            </a:r>
            <a:r>
              <a:rPr lang="en-US" dirty="0"/>
              <a:t> (blue plusses)</a:t>
            </a:r>
          </a:p>
        </p:txBody>
      </p:sp>
      <p:pic>
        <p:nvPicPr>
          <p:cNvPr id="10242" name="Picture 2" descr="Z:\home\krishna\Research\TAG\TAG_results\recodeforminmaxwswcandplotting\LenaROI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371600"/>
            <a:ext cx="11862448" cy="5820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861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Lena patch: closer look at </a:t>
            </a:r>
            <a:r>
              <a:rPr lang="en-US" dirty="0" err="1"/>
              <a:t>maxs</a:t>
            </a:r>
            <a:r>
              <a:rPr lang="en-US" dirty="0"/>
              <a:t> (red dots), </a:t>
            </a:r>
            <a:r>
              <a:rPr lang="en-US" dirty="0" err="1"/>
              <a:t>ws</a:t>
            </a:r>
            <a:r>
              <a:rPr lang="en-US" dirty="0"/>
              <a:t> (red plusses) </a:t>
            </a:r>
          </a:p>
        </p:txBody>
      </p:sp>
      <p:sp>
        <p:nvSpPr>
          <p:cNvPr id="3" name="Content Placeholder 2"/>
          <p:cNvSpPr>
            <a:spLocks noGrp="1"/>
          </p:cNvSpPr>
          <p:nvPr>
            <p:ph idx="1"/>
          </p:nvPr>
        </p:nvSpPr>
        <p:spPr/>
        <p:txBody>
          <a:bodyPr/>
          <a:lstStyle/>
          <a:p>
            <a:endParaRPr lang="en-US"/>
          </a:p>
        </p:txBody>
      </p:sp>
      <p:pic>
        <p:nvPicPr>
          <p:cNvPr id="11266" name="Picture 2" descr="Z:\home\krishna\Research\TAG\TAG_results\recodeforminmaxwswcandplotting\LenaROI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71600"/>
            <a:ext cx="11247509" cy="551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Lena patch: closer look at </a:t>
            </a:r>
            <a:r>
              <a:rPr lang="en-US" dirty="0" err="1"/>
              <a:t>mins</a:t>
            </a:r>
            <a:r>
              <a:rPr lang="en-US" dirty="0"/>
              <a:t>, max, </a:t>
            </a:r>
            <a:r>
              <a:rPr lang="en-US" dirty="0" err="1"/>
              <a:t>ws</a:t>
            </a:r>
            <a:r>
              <a:rPr lang="en-US" dirty="0"/>
              <a:t>, </a:t>
            </a:r>
            <a:r>
              <a:rPr lang="en-US" dirty="0" err="1"/>
              <a:t>wc</a:t>
            </a:r>
            <a:r>
              <a:rPr lang="en-US" dirty="0"/>
              <a:t> (this is crowded, we will update it with a smaller patch)</a:t>
            </a:r>
          </a:p>
        </p:txBody>
      </p:sp>
      <p:pic>
        <p:nvPicPr>
          <p:cNvPr id="12290" name="Picture 2" descr="Z:\home\krishna\Research\TAG\TAG_results\recodeforminmaxwswcandplotting\LenaROI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765695"/>
            <a:ext cx="10379218" cy="5092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263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Gaussians: closer look at min (blue dots), </a:t>
            </a:r>
            <a:r>
              <a:rPr lang="en-US" dirty="0" err="1"/>
              <a:t>wc</a:t>
            </a:r>
            <a:r>
              <a:rPr lang="en-US" dirty="0"/>
              <a:t> (blue plusses)</a:t>
            </a:r>
          </a:p>
        </p:txBody>
      </p:sp>
      <p:pic>
        <p:nvPicPr>
          <p:cNvPr id="7170" name="Picture 2" descr="Z:\home\krishna\Research\TAG\TAG_results\Edges\Peaks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9641" y="1752600"/>
            <a:ext cx="7458559"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186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a:t>
            </a:r>
          </a:p>
        </p:txBody>
      </p:sp>
      <p:sp>
        <p:nvSpPr>
          <p:cNvPr id="3" name="Content Placeholder 2"/>
          <p:cNvSpPr>
            <a:spLocks noGrp="1"/>
          </p:cNvSpPr>
          <p:nvPr>
            <p:ph idx="1"/>
          </p:nvPr>
        </p:nvSpPr>
        <p:spPr>
          <a:xfrm>
            <a:off x="457200" y="1600200"/>
            <a:ext cx="8229600" cy="4724400"/>
          </a:xfrm>
        </p:spPr>
        <p:txBody>
          <a:bodyPr>
            <a:normAutofit fontScale="77500" lnSpcReduction="20000"/>
          </a:bodyPr>
          <a:lstStyle/>
          <a:p>
            <a:r>
              <a:rPr lang="en-US" dirty="0"/>
              <a:t>Extracted min and max pixels from the 2D image using </a:t>
            </a:r>
            <a:r>
              <a:rPr lang="en-US" dirty="0" err="1"/>
              <a:t>matlab</a:t>
            </a:r>
            <a:r>
              <a:rPr lang="en-US" dirty="0"/>
              <a:t>.</a:t>
            </a:r>
          </a:p>
          <a:p>
            <a:r>
              <a:rPr lang="en-US" dirty="0"/>
              <a:t>Extracted watershed (</a:t>
            </a:r>
            <a:r>
              <a:rPr lang="en-US" dirty="0" err="1"/>
              <a:t>ws</a:t>
            </a:r>
            <a:r>
              <a:rPr lang="en-US" dirty="0"/>
              <a:t>) and watercourse (</a:t>
            </a:r>
            <a:r>
              <a:rPr lang="en-US" dirty="0" err="1"/>
              <a:t>wc</a:t>
            </a:r>
            <a:r>
              <a:rPr lang="en-US" dirty="0"/>
              <a:t>) pixels using </a:t>
            </a:r>
            <a:r>
              <a:rPr lang="en-US" dirty="0" err="1"/>
              <a:t>matlab</a:t>
            </a:r>
            <a:r>
              <a:rPr lang="en-US" dirty="0"/>
              <a:t> functions.</a:t>
            </a:r>
          </a:p>
          <a:p>
            <a:r>
              <a:rPr lang="en-US" dirty="0"/>
              <a:t>Extracted saddles as intersections of watershed and watercourse pixels. (we considered an intersection as those where 1) a pixel is both a watershed and watercourse pixel; 2) where </a:t>
            </a:r>
            <a:r>
              <a:rPr lang="en-US" dirty="0" err="1"/>
              <a:t>ws</a:t>
            </a:r>
            <a:r>
              <a:rPr lang="en-US" dirty="0"/>
              <a:t> and </a:t>
            </a:r>
            <a:r>
              <a:rPr lang="en-US" dirty="0" err="1"/>
              <a:t>wc</a:t>
            </a:r>
            <a:r>
              <a:rPr lang="en-US" dirty="0"/>
              <a:t> pixel are immediate neighbors).</a:t>
            </a:r>
          </a:p>
          <a:p>
            <a:r>
              <a:rPr lang="en-US" dirty="0"/>
              <a:t>We solved the heat equation by fixing 1) min and max point intensities; 2) min, max, </a:t>
            </a:r>
            <a:r>
              <a:rPr lang="en-US" dirty="0" err="1"/>
              <a:t>ws</a:t>
            </a:r>
            <a:r>
              <a:rPr lang="en-US" dirty="0"/>
              <a:t>, </a:t>
            </a:r>
            <a:r>
              <a:rPr lang="en-US" dirty="0" err="1"/>
              <a:t>wc</a:t>
            </a:r>
            <a:r>
              <a:rPr lang="en-US" dirty="0"/>
              <a:t> point intensities (actual fixing </a:t>
            </a:r>
            <a:r>
              <a:rPr lang="en-US" dirty="0" err="1"/>
              <a:t>ws</a:t>
            </a:r>
            <a:r>
              <a:rPr lang="en-US" dirty="0"/>
              <a:t> and </a:t>
            </a:r>
            <a:r>
              <a:rPr lang="en-US" dirty="0" err="1"/>
              <a:t>wc</a:t>
            </a:r>
            <a:r>
              <a:rPr lang="en-US" dirty="0"/>
              <a:t> pixels automatically fixes min and max points as well since </a:t>
            </a:r>
            <a:r>
              <a:rPr lang="en-US" dirty="0" err="1"/>
              <a:t>ws</a:t>
            </a:r>
            <a:r>
              <a:rPr lang="en-US" dirty="0"/>
              <a:t> and </a:t>
            </a:r>
            <a:r>
              <a:rPr lang="en-US" dirty="0" err="1"/>
              <a:t>wc</a:t>
            </a:r>
            <a:r>
              <a:rPr lang="en-US" dirty="0"/>
              <a:t> lines pass through min and </a:t>
            </a:r>
            <a:r>
              <a:rPr lang="en-US" dirty="0" err="1"/>
              <a:t>maxs</a:t>
            </a:r>
            <a:r>
              <a:rPr lang="en-US" dirty="0"/>
              <a:t>); 3) min, max, saddle point intensities.</a:t>
            </a:r>
          </a:p>
          <a:p>
            <a:r>
              <a:rPr lang="en-US" dirty="0"/>
              <a:t>We also measured compression ratios. </a:t>
            </a:r>
          </a:p>
        </p:txBody>
      </p:sp>
    </p:spTree>
    <p:extLst>
      <p:ext uri="{BB962C8B-B14F-4D97-AF65-F5344CB8AC3E}">
        <p14:creationId xmlns:p14="http://schemas.microsoft.com/office/powerpoint/2010/main" val="2432220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Gaussians: closer look at max (red dots), </a:t>
            </a:r>
            <a:r>
              <a:rPr lang="en-US" dirty="0" err="1"/>
              <a:t>ws</a:t>
            </a:r>
            <a:r>
              <a:rPr lang="en-US" dirty="0"/>
              <a:t> (red plusses)</a:t>
            </a:r>
          </a:p>
        </p:txBody>
      </p:sp>
      <p:sp>
        <p:nvSpPr>
          <p:cNvPr id="3" name="Content Placeholder 2"/>
          <p:cNvSpPr>
            <a:spLocks noGrp="1"/>
          </p:cNvSpPr>
          <p:nvPr>
            <p:ph idx="1"/>
          </p:nvPr>
        </p:nvSpPr>
        <p:spPr/>
        <p:txBody>
          <a:bodyPr/>
          <a:lstStyle/>
          <a:p>
            <a:endParaRPr lang="en-US"/>
          </a:p>
        </p:txBody>
      </p:sp>
      <p:pic>
        <p:nvPicPr>
          <p:cNvPr id="8194" name="Picture 2" descr="Z:\home\krishna\Research\TAG\TAG_results\Edges\Peak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80803"/>
            <a:ext cx="6934663" cy="5200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838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Gaussians: min, max, </a:t>
            </a:r>
            <a:r>
              <a:rPr lang="en-US" dirty="0" err="1"/>
              <a:t>ws</a:t>
            </a:r>
            <a:r>
              <a:rPr lang="en-US" dirty="0"/>
              <a:t>, </a:t>
            </a:r>
            <a:r>
              <a:rPr lang="en-US" dirty="0" err="1"/>
              <a:t>wc</a:t>
            </a:r>
            <a:endParaRPr lang="en-US" dirty="0"/>
          </a:p>
        </p:txBody>
      </p:sp>
      <p:sp>
        <p:nvSpPr>
          <p:cNvPr id="3" name="Content Placeholder 2"/>
          <p:cNvSpPr>
            <a:spLocks noGrp="1"/>
          </p:cNvSpPr>
          <p:nvPr>
            <p:ph idx="1"/>
          </p:nvPr>
        </p:nvSpPr>
        <p:spPr/>
        <p:txBody>
          <a:bodyPr/>
          <a:lstStyle/>
          <a:p>
            <a:endParaRPr lang="en-US"/>
          </a:p>
        </p:txBody>
      </p:sp>
      <p:pic>
        <p:nvPicPr>
          <p:cNvPr id="9218" name="Picture 2" descr="Z:\home\krishna\Research\TAG\TAG_results\Edges\Peak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29825"/>
            <a:ext cx="6934432" cy="520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665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a:t>
            </a:r>
          </a:p>
        </p:txBody>
      </p:sp>
      <p:sp>
        <p:nvSpPr>
          <p:cNvPr id="3" name="Content Placeholder 2"/>
          <p:cNvSpPr>
            <a:spLocks noGrp="1"/>
          </p:cNvSpPr>
          <p:nvPr>
            <p:ph idx="1"/>
          </p:nvPr>
        </p:nvSpPr>
        <p:spPr/>
        <p:txBody>
          <a:bodyPr/>
          <a:lstStyle/>
          <a:p>
            <a:r>
              <a:rPr lang="en-US" dirty="0"/>
              <a:t>Fixing the edges and min and max points is not necessarily giving better reconstruction than fixing min, max and saddles. But it seems like we have fewer edge points than saddles, hence higher compression.</a:t>
            </a:r>
          </a:p>
          <a:p>
            <a:r>
              <a:rPr lang="en-US" dirty="0"/>
              <a:t>There are certain places where the </a:t>
            </a:r>
            <a:r>
              <a:rPr lang="en-US" dirty="0" err="1"/>
              <a:t>wc</a:t>
            </a:r>
            <a:r>
              <a:rPr lang="en-US" dirty="0"/>
              <a:t>, </a:t>
            </a:r>
            <a:r>
              <a:rPr lang="en-US" dirty="0" err="1"/>
              <a:t>ws</a:t>
            </a:r>
            <a:r>
              <a:rPr lang="en-US" dirty="0"/>
              <a:t> course line take sharp turns. These need to be investigated more. </a:t>
            </a:r>
          </a:p>
        </p:txBody>
      </p:sp>
    </p:spTree>
    <p:extLst>
      <p:ext uri="{BB962C8B-B14F-4D97-AF65-F5344CB8AC3E}">
        <p14:creationId xmlns:p14="http://schemas.microsoft.com/office/powerpoint/2010/main" val="2744539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Reconstruction on medical images</a:t>
            </a:r>
          </a:p>
        </p:txBody>
      </p:sp>
      <p:sp>
        <p:nvSpPr>
          <p:cNvPr id="3" name="Content Placeholder 2"/>
          <p:cNvSpPr>
            <a:spLocks noGrp="1"/>
          </p:cNvSpPr>
          <p:nvPr>
            <p:ph idx="1"/>
          </p:nvPr>
        </p:nvSpPr>
        <p:spPr/>
        <p:txBody>
          <a:bodyPr/>
          <a:lstStyle/>
          <a:p>
            <a:endParaRPr lang="en-US"/>
          </a:p>
        </p:txBody>
      </p:sp>
      <p:pic>
        <p:nvPicPr>
          <p:cNvPr id="1026" name="Picture 2" descr="Z:\home\krishna\Downloads\MI1Re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857" y="1304925"/>
            <a:ext cx="11163057"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95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2050" name="Picture 2" descr="Z:\home\krishna\Downloads\MI2Re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609600"/>
            <a:ext cx="12337604" cy="6053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458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Z:\home\krishna\Downloads\MI3Re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685800"/>
            <a:ext cx="12182292" cy="5976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884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Z:\home\krishna\Downloads\MI4Re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0"/>
            <a:ext cx="12648228" cy="620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109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matching experiments using critical points</a:t>
            </a:r>
          </a:p>
        </p:txBody>
      </p:sp>
      <p:sp>
        <p:nvSpPr>
          <p:cNvPr id="3" name="Content Placeholder 2"/>
          <p:cNvSpPr>
            <a:spLocks noGrp="1"/>
          </p:cNvSpPr>
          <p:nvPr>
            <p:ph idx="1"/>
          </p:nvPr>
        </p:nvSpPr>
        <p:spPr/>
        <p:txBody>
          <a:bodyPr>
            <a:normAutofit fontScale="62500" lnSpcReduction="20000"/>
          </a:bodyPr>
          <a:lstStyle/>
          <a:p>
            <a:r>
              <a:rPr lang="en-US" b="1" dirty="0"/>
              <a:t>We used robot data set:</a:t>
            </a:r>
            <a:r>
              <a:rPr lang="en-US" dirty="0"/>
              <a:t> We downloaded 6 scenes (houses, books, burger etc.) Each scene has ~2300 images taken from different viewpoints and changes in illumination etc.</a:t>
            </a:r>
          </a:p>
          <a:p>
            <a:r>
              <a:rPr lang="en-US" b="1" dirty="0"/>
              <a:t>Experiment:</a:t>
            </a:r>
            <a:r>
              <a:rPr lang="en-US" dirty="0"/>
              <a:t> We picked a few images as query from each scene and  matched it to images from all scenes to get the closest image.</a:t>
            </a:r>
          </a:p>
          <a:p>
            <a:r>
              <a:rPr lang="en-US" b="1" dirty="0"/>
              <a:t>Features:</a:t>
            </a:r>
            <a:r>
              <a:rPr lang="en-US" dirty="0"/>
              <a:t> 1) SIFT key points and SIFT descriptor; 2) </a:t>
            </a:r>
            <a:r>
              <a:rPr lang="en-US" dirty="0" err="1"/>
              <a:t>Mins</a:t>
            </a:r>
            <a:r>
              <a:rPr lang="en-US" dirty="0"/>
              <a:t> as key points and SIFT descriptor; 3) </a:t>
            </a:r>
            <a:r>
              <a:rPr lang="en-US" dirty="0" err="1"/>
              <a:t>Maxs</a:t>
            </a:r>
            <a:r>
              <a:rPr lang="en-US" dirty="0"/>
              <a:t> as key points and SIFT descriptor. </a:t>
            </a:r>
          </a:p>
          <a:p>
            <a:r>
              <a:rPr lang="en-US" b="1" dirty="0"/>
              <a:t>Matching criterion between two images: </a:t>
            </a:r>
            <a:r>
              <a:rPr lang="en-US" dirty="0"/>
              <a:t>Compute number of corresponding features in the two images (the feature correspondence was done using Lowe’s method. We used his code). Find the image that gives the highest number of corresponding features.</a:t>
            </a:r>
          </a:p>
          <a:p>
            <a:r>
              <a:rPr lang="en-US" b="1" dirty="0"/>
              <a:t>Observation: </a:t>
            </a:r>
            <a:r>
              <a:rPr lang="en-US" dirty="0"/>
              <a:t>From a basic run, we see that the </a:t>
            </a:r>
            <a:r>
              <a:rPr lang="en-US" dirty="0" err="1"/>
              <a:t>maxs</a:t>
            </a:r>
            <a:r>
              <a:rPr lang="en-US" dirty="0"/>
              <a:t> and </a:t>
            </a:r>
            <a:r>
              <a:rPr lang="en-US" dirty="0" err="1"/>
              <a:t>mins</a:t>
            </a:r>
            <a:r>
              <a:rPr lang="en-US" dirty="0"/>
              <a:t> can retrieve a close match. But it is very slow since the number of </a:t>
            </a:r>
            <a:r>
              <a:rPr lang="en-US" dirty="0" err="1"/>
              <a:t>maxs</a:t>
            </a:r>
            <a:r>
              <a:rPr lang="en-US" dirty="0"/>
              <a:t> and </a:t>
            </a:r>
            <a:r>
              <a:rPr lang="en-US" dirty="0" err="1"/>
              <a:t>mins</a:t>
            </a:r>
            <a:r>
              <a:rPr lang="en-US" dirty="0"/>
              <a:t> are very high. We will be smoothing the image and then computing the </a:t>
            </a:r>
            <a:r>
              <a:rPr lang="en-US" dirty="0" err="1"/>
              <a:t>mins</a:t>
            </a:r>
            <a:r>
              <a:rPr lang="en-US" dirty="0"/>
              <a:t> and </a:t>
            </a:r>
            <a:r>
              <a:rPr lang="en-US" dirty="0" err="1"/>
              <a:t>maxs</a:t>
            </a:r>
            <a:r>
              <a:rPr lang="en-US" dirty="0"/>
              <a:t>, which will reduce their number and run image matching again.</a:t>
            </a:r>
            <a:endParaRPr lang="en-US" b="1" dirty="0"/>
          </a:p>
        </p:txBody>
      </p:sp>
    </p:spTree>
    <p:extLst>
      <p:ext uri="{BB962C8B-B14F-4D97-AF65-F5344CB8AC3E}">
        <p14:creationId xmlns:p14="http://schemas.microsoft.com/office/powerpoint/2010/main" val="860045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 matches</a:t>
            </a:r>
          </a:p>
        </p:txBody>
      </p:sp>
      <p:pic>
        <p:nvPicPr>
          <p:cNvPr id="1026" name="Picture 2" descr="Z:\home\krishna\Downloads\Img1002_06.bm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1600" y="2895600"/>
            <a:ext cx="3799417" cy="28495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67400" y="2133600"/>
            <a:ext cx="2667000" cy="369332"/>
          </a:xfrm>
          <a:prstGeom prst="rect">
            <a:avLst/>
          </a:prstGeom>
          <a:noFill/>
        </p:spPr>
        <p:txBody>
          <a:bodyPr wrap="square" rtlCol="0">
            <a:spAutoFit/>
          </a:bodyPr>
          <a:lstStyle/>
          <a:p>
            <a:r>
              <a:rPr lang="en-US" dirty="0"/>
              <a:t>Matched Image</a:t>
            </a:r>
          </a:p>
        </p:txBody>
      </p:sp>
      <p:sp>
        <p:nvSpPr>
          <p:cNvPr id="6" name="TextBox 5"/>
          <p:cNvSpPr txBox="1"/>
          <p:nvPr/>
        </p:nvSpPr>
        <p:spPr>
          <a:xfrm>
            <a:off x="1905000" y="2133600"/>
            <a:ext cx="2667000" cy="369332"/>
          </a:xfrm>
          <a:prstGeom prst="rect">
            <a:avLst/>
          </a:prstGeom>
          <a:noFill/>
        </p:spPr>
        <p:txBody>
          <a:bodyPr wrap="square" rtlCol="0">
            <a:spAutoFit/>
          </a:bodyPr>
          <a:lstStyle/>
          <a:p>
            <a:r>
              <a:rPr lang="en-US" dirty="0"/>
              <a:t>Query Image</a:t>
            </a:r>
          </a:p>
        </p:txBody>
      </p:sp>
      <p:pic>
        <p:nvPicPr>
          <p:cNvPr id="1027" name="Picture 3" descr="Z:\home\krishna\Downloads\Img1003_07.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838450"/>
            <a:ext cx="3937000" cy="2952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00200" y="1210270"/>
            <a:ext cx="6248400" cy="369332"/>
          </a:xfrm>
          <a:prstGeom prst="rect">
            <a:avLst/>
          </a:prstGeom>
        </p:spPr>
        <p:txBody>
          <a:bodyPr wrap="square">
            <a:spAutoFit/>
          </a:bodyPr>
          <a:lstStyle/>
          <a:p>
            <a:r>
              <a:rPr lang="en-US" dirty="0"/>
              <a:t>The query was removed from the data base while matching. </a:t>
            </a:r>
          </a:p>
        </p:txBody>
      </p:sp>
    </p:spTree>
    <p:extLst>
      <p:ext uri="{BB962C8B-B14F-4D97-AF65-F5344CB8AC3E}">
        <p14:creationId xmlns:p14="http://schemas.microsoft.com/office/powerpoint/2010/main" val="3354188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 using </a:t>
            </a:r>
            <a:r>
              <a:rPr lang="en-US" dirty="0" err="1"/>
              <a:t>Mins</a:t>
            </a:r>
            <a:endParaRPr lang="en-US" dirty="0"/>
          </a:p>
        </p:txBody>
      </p:sp>
      <p:sp>
        <p:nvSpPr>
          <p:cNvPr id="3" name="Content Placeholder 2"/>
          <p:cNvSpPr>
            <a:spLocks noGrp="1"/>
          </p:cNvSpPr>
          <p:nvPr>
            <p:ph idx="1"/>
          </p:nvPr>
        </p:nvSpPr>
        <p:spPr/>
        <p:txBody>
          <a:bodyPr/>
          <a:lstStyle/>
          <a:p>
            <a:r>
              <a:rPr lang="en-US" sz="2800" dirty="0"/>
              <a:t>The query was removed from the data base while matching. But there was a very close image.</a:t>
            </a:r>
          </a:p>
          <a:p>
            <a:endParaRPr lang="en-US" dirty="0"/>
          </a:p>
        </p:txBody>
      </p:sp>
      <p:pic>
        <p:nvPicPr>
          <p:cNvPr id="2050" name="Picture 2" descr="Z:\home\krishna\Downloads\Img3002_08.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261988"/>
            <a:ext cx="411480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Z:\home\krishna\Downloads\Img3003_08.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287327"/>
            <a:ext cx="4038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76400" y="2502932"/>
            <a:ext cx="2667000" cy="369332"/>
          </a:xfrm>
          <a:prstGeom prst="rect">
            <a:avLst/>
          </a:prstGeom>
          <a:noFill/>
        </p:spPr>
        <p:txBody>
          <a:bodyPr wrap="square" rtlCol="0">
            <a:spAutoFit/>
          </a:bodyPr>
          <a:lstStyle/>
          <a:p>
            <a:r>
              <a:rPr lang="en-US" dirty="0"/>
              <a:t>Query Image</a:t>
            </a:r>
          </a:p>
        </p:txBody>
      </p:sp>
      <p:sp>
        <p:nvSpPr>
          <p:cNvPr id="7" name="TextBox 6"/>
          <p:cNvSpPr txBox="1"/>
          <p:nvPr/>
        </p:nvSpPr>
        <p:spPr>
          <a:xfrm>
            <a:off x="6096000" y="2526268"/>
            <a:ext cx="2667000" cy="369332"/>
          </a:xfrm>
          <a:prstGeom prst="rect">
            <a:avLst/>
          </a:prstGeom>
          <a:noFill/>
        </p:spPr>
        <p:txBody>
          <a:bodyPr wrap="square" rtlCol="0">
            <a:spAutoFit/>
          </a:bodyPr>
          <a:lstStyle/>
          <a:p>
            <a:r>
              <a:rPr lang="en-US" dirty="0"/>
              <a:t>Matched Image</a:t>
            </a:r>
          </a:p>
        </p:txBody>
      </p:sp>
    </p:spTree>
    <p:extLst>
      <p:ext uri="{BB962C8B-B14F-4D97-AF65-F5344CB8AC3E}">
        <p14:creationId xmlns:p14="http://schemas.microsoft.com/office/powerpoint/2010/main" val="4136650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201" y="1295400"/>
            <a:ext cx="7112000" cy="5334000"/>
          </a:xfrm>
        </p:spPr>
      </p:pic>
    </p:spTree>
    <p:extLst>
      <p:ext uri="{BB962C8B-B14F-4D97-AF65-F5344CB8AC3E}">
        <p14:creationId xmlns:p14="http://schemas.microsoft.com/office/powerpoint/2010/main" val="1913475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 using </a:t>
            </a:r>
            <a:r>
              <a:rPr lang="en-US" dirty="0" err="1"/>
              <a:t>Maxs</a:t>
            </a:r>
            <a:endParaRPr lang="en-US" dirty="0"/>
          </a:p>
        </p:txBody>
      </p:sp>
      <p:sp>
        <p:nvSpPr>
          <p:cNvPr id="3" name="Content Placeholder 2"/>
          <p:cNvSpPr>
            <a:spLocks noGrp="1"/>
          </p:cNvSpPr>
          <p:nvPr>
            <p:ph idx="1"/>
          </p:nvPr>
        </p:nvSpPr>
        <p:spPr/>
        <p:txBody>
          <a:bodyPr>
            <a:normAutofit/>
          </a:bodyPr>
          <a:lstStyle/>
          <a:p>
            <a:r>
              <a:rPr lang="en-US" sz="2800" dirty="0"/>
              <a:t>The query was removed from the data base while matching. But there was a very close image.</a:t>
            </a:r>
          </a:p>
        </p:txBody>
      </p:sp>
      <p:pic>
        <p:nvPicPr>
          <p:cNvPr id="3074" name="Picture 2" descr="Z:\home\krishna\Downloads\Img2001_08 (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29000"/>
            <a:ext cx="4114800" cy="30861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Z:\home\krishna\Downloads\Img2002_08.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3386137"/>
            <a:ext cx="4152900" cy="3114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76400" y="2719008"/>
            <a:ext cx="2667000" cy="369332"/>
          </a:xfrm>
          <a:prstGeom prst="rect">
            <a:avLst/>
          </a:prstGeom>
          <a:noFill/>
        </p:spPr>
        <p:txBody>
          <a:bodyPr wrap="square" rtlCol="0">
            <a:spAutoFit/>
          </a:bodyPr>
          <a:lstStyle/>
          <a:p>
            <a:r>
              <a:rPr lang="en-US" dirty="0"/>
              <a:t>Query Image</a:t>
            </a:r>
          </a:p>
        </p:txBody>
      </p:sp>
      <p:sp>
        <p:nvSpPr>
          <p:cNvPr id="7" name="TextBox 6"/>
          <p:cNvSpPr txBox="1"/>
          <p:nvPr/>
        </p:nvSpPr>
        <p:spPr>
          <a:xfrm>
            <a:off x="6019800" y="2819400"/>
            <a:ext cx="2667000" cy="369332"/>
          </a:xfrm>
          <a:prstGeom prst="rect">
            <a:avLst/>
          </a:prstGeom>
          <a:noFill/>
        </p:spPr>
        <p:txBody>
          <a:bodyPr wrap="square" rtlCol="0">
            <a:spAutoFit/>
          </a:bodyPr>
          <a:lstStyle/>
          <a:p>
            <a:r>
              <a:rPr lang="en-US" dirty="0"/>
              <a:t>Matched Image</a:t>
            </a:r>
          </a:p>
        </p:txBody>
      </p:sp>
    </p:spTree>
    <p:extLst>
      <p:ext uri="{BB962C8B-B14F-4D97-AF65-F5344CB8AC3E}">
        <p14:creationId xmlns:p14="http://schemas.microsoft.com/office/powerpoint/2010/main" val="3671728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points with scale and image matching, compression ratios</a:t>
            </a:r>
          </a:p>
        </p:txBody>
      </p:sp>
      <p:sp>
        <p:nvSpPr>
          <p:cNvPr id="3" name="Content Placeholder 2"/>
          <p:cNvSpPr>
            <a:spLocks noGrp="1"/>
          </p:cNvSpPr>
          <p:nvPr>
            <p:ph idx="1"/>
          </p:nvPr>
        </p:nvSpPr>
        <p:spPr/>
        <p:txBody>
          <a:bodyPr>
            <a:normAutofit fontScale="92500"/>
          </a:bodyPr>
          <a:lstStyle/>
          <a:p>
            <a:r>
              <a:rPr lang="en-US" dirty="0"/>
              <a:t># critical points with scale: Gaussian smoothing, and generated graphs for varying sigma. </a:t>
            </a:r>
          </a:p>
          <a:p>
            <a:r>
              <a:rPr lang="en-US" dirty="0"/>
              <a:t>Image matching using the smoothed images, with reduced critical points</a:t>
            </a:r>
          </a:p>
          <a:p>
            <a:r>
              <a:rPr lang="en-US" dirty="0"/>
              <a:t>Compression ratio of image reconstruction using 1) critical points; 2) critical points + </a:t>
            </a:r>
            <a:r>
              <a:rPr lang="en-US" dirty="0" err="1"/>
              <a:t>ws</a:t>
            </a:r>
            <a:r>
              <a:rPr lang="en-US" dirty="0"/>
              <a:t>/</a:t>
            </a:r>
            <a:r>
              <a:rPr lang="en-US" dirty="0" err="1"/>
              <a:t>wc</a:t>
            </a:r>
            <a:r>
              <a:rPr lang="en-US" dirty="0"/>
              <a:t> </a:t>
            </a:r>
          </a:p>
          <a:p>
            <a:r>
              <a:rPr lang="en-US" dirty="0"/>
              <a:t>Observation on the reconstruction with critical points, </a:t>
            </a:r>
            <a:r>
              <a:rPr lang="en-US" dirty="0" err="1"/>
              <a:t>ws,wc</a:t>
            </a:r>
            <a:r>
              <a:rPr lang="en-US" dirty="0"/>
              <a:t>.</a:t>
            </a:r>
          </a:p>
        </p:txBody>
      </p:sp>
    </p:spTree>
    <p:extLst>
      <p:ext uri="{BB962C8B-B14F-4D97-AF65-F5344CB8AC3E}">
        <p14:creationId xmlns:p14="http://schemas.microsoft.com/office/powerpoint/2010/main" val="2857248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critical points with scale</a:t>
            </a:r>
          </a:p>
        </p:txBody>
      </p:sp>
      <p:pic>
        <p:nvPicPr>
          <p:cNvPr id="1026" name="Picture 2" descr="Z:\home\krishna\Research\TAG\TAG_results\originalimagegraphs\Cameramanmaxmi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01" y="2078752"/>
            <a:ext cx="9119895" cy="4474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38600" y="1828800"/>
            <a:ext cx="2362200" cy="381000"/>
          </a:xfrm>
          <a:prstGeom prst="rect">
            <a:avLst/>
          </a:prstGeom>
          <a:noFill/>
        </p:spPr>
        <p:txBody>
          <a:bodyPr wrap="square" rtlCol="0">
            <a:spAutoFit/>
          </a:bodyPr>
          <a:lstStyle/>
          <a:p>
            <a:r>
              <a:rPr lang="en-US" dirty="0"/>
              <a:t>Camera man image</a:t>
            </a:r>
          </a:p>
        </p:txBody>
      </p:sp>
    </p:spTree>
    <p:extLst>
      <p:ext uri="{BB962C8B-B14F-4D97-AF65-F5344CB8AC3E}">
        <p14:creationId xmlns:p14="http://schemas.microsoft.com/office/powerpoint/2010/main" val="2204322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critical points with scale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302" y="2078752"/>
            <a:ext cx="9119893" cy="4474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38600" y="1828800"/>
            <a:ext cx="2362200" cy="381000"/>
          </a:xfrm>
          <a:prstGeom prst="rect">
            <a:avLst/>
          </a:prstGeom>
          <a:noFill/>
        </p:spPr>
        <p:txBody>
          <a:bodyPr wrap="square" rtlCol="0">
            <a:spAutoFit/>
          </a:bodyPr>
          <a:lstStyle/>
          <a:p>
            <a:r>
              <a:rPr lang="en-US" dirty="0"/>
              <a:t>Cheetah pattern image</a:t>
            </a:r>
          </a:p>
        </p:txBody>
      </p:sp>
    </p:spTree>
    <p:extLst>
      <p:ext uri="{BB962C8B-B14F-4D97-AF65-F5344CB8AC3E}">
        <p14:creationId xmlns:p14="http://schemas.microsoft.com/office/powerpoint/2010/main" val="3772580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critical points with scale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302" y="2078752"/>
            <a:ext cx="9119893" cy="44744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38600" y="1828800"/>
            <a:ext cx="2362200" cy="381000"/>
          </a:xfrm>
          <a:prstGeom prst="rect">
            <a:avLst/>
          </a:prstGeom>
          <a:noFill/>
        </p:spPr>
        <p:txBody>
          <a:bodyPr wrap="square" rtlCol="0">
            <a:spAutoFit/>
          </a:bodyPr>
          <a:lstStyle/>
          <a:p>
            <a:r>
              <a:rPr lang="en-US" dirty="0"/>
              <a:t>Lena image</a:t>
            </a:r>
          </a:p>
        </p:txBody>
      </p:sp>
    </p:spTree>
    <p:extLst>
      <p:ext uri="{BB962C8B-B14F-4D97-AF65-F5344CB8AC3E}">
        <p14:creationId xmlns:p14="http://schemas.microsoft.com/office/powerpoint/2010/main" val="2554452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critical points with scale</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00284" y="2078752"/>
            <a:ext cx="5965929" cy="44744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038600" y="1828800"/>
            <a:ext cx="2362200" cy="381000"/>
          </a:xfrm>
          <a:prstGeom prst="rect">
            <a:avLst/>
          </a:prstGeom>
          <a:noFill/>
        </p:spPr>
        <p:txBody>
          <a:bodyPr wrap="square" rtlCol="0">
            <a:spAutoFit/>
          </a:bodyPr>
          <a:lstStyle/>
          <a:p>
            <a:r>
              <a:rPr lang="en-US" dirty="0"/>
              <a:t>Onion image</a:t>
            </a:r>
          </a:p>
        </p:txBody>
      </p:sp>
    </p:spTree>
    <p:extLst>
      <p:ext uri="{BB962C8B-B14F-4D97-AF65-F5344CB8AC3E}">
        <p14:creationId xmlns:p14="http://schemas.microsoft.com/office/powerpoint/2010/main" val="2375781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Content Placeholder 2"/>
          <p:cNvSpPr>
            <a:spLocks noGrp="1"/>
          </p:cNvSpPr>
          <p:nvPr>
            <p:ph idx="1"/>
          </p:nvPr>
        </p:nvSpPr>
        <p:spPr/>
        <p:txBody>
          <a:bodyPr>
            <a:normAutofit/>
          </a:bodyPr>
          <a:lstStyle/>
          <a:p>
            <a:r>
              <a:rPr lang="en-US" dirty="0"/>
              <a:t>We see that for all 4 images, the number of critical points drops quickly at a certain scale.</a:t>
            </a:r>
          </a:p>
          <a:p>
            <a:r>
              <a:rPr lang="en-US" dirty="0"/>
              <a:t>If we scale the images for e.g. Lena by sigma = 2, the number of </a:t>
            </a:r>
            <a:r>
              <a:rPr lang="en-US" dirty="0" err="1"/>
              <a:t>mins</a:t>
            </a:r>
            <a:r>
              <a:rPr lang="en-US" dirty="0"/>
              <a:t> and </a:t>
            </a:r>
            <a:r>
              <a:rPr lang="en-US" dirty="0" err="1"/>
              <a:t>maxs</a:t>
            </a:r>
            <a:r>
              <a:rPr lang="en-US" dirty="0"/>
              <a:t> by decreases by around half, as can be seen in the graphs.</a:t>
            </a:r>
          </a:p>
        </p:txBody>
      </p:sp>
    </p:spTree>
    <p:extLst>
      <p:ext uri="{BB962C8B-B14F-4D97-AF65-F5344CB8AC3E}">
        <p14:creationId xmlns:p14="http://schemas.microsoft.com/office/powerpoint/2010/main" val="546827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matching experiments using smoothed images</a:t>
            </a:r>
          </a:p>
        </p:txBody>
      </p:sp>
      <p:sp>
        <p:nvSpPr>
          <p:cNvPr id="3" name="Content Placeholder 2"/>
          <p:cNvSpPr>
            <a:spLocks noGrp="1"/>
          </p:cNvSpPr>
          <p:nvPr>
            <p:ph idx="1"/>
          </p:nvPr>
        </p:nvSpPr>
        <p:spPr/>
        <p:txBody>
          <a:bodyPr>
            <a:normAutofit fontScale="85000" lnSpcReduction="20000"/>
          </a:bodyPr>
          <a:lstStyle/>
          <a:p>
            <a:r>
              <a:rPr lang="en-US" b="1" dirty="0"/>
              <a:t>Data set:</a:t>
            </a:r>
            <a:r>
              <a:rPr lang="en-US" dirty="0"/>
              <a:t> For the image matching experiments, we used robot data set. Picked 6 queries and 300 database images to which we want to match the queries. (the query is not part of the database). All images were scaled using a Gaussian sigma = 5. </a:t>
            </a:r>
          </a:p>
          <a:p>
            <a:r>
              <a:rPr lang="en-US" b="1" dirty="0"/>
              <a:t>Matching method:</a:t>
            </a:r>
            <a:r>
              <a:rPr lang="en-US" dirty="0"/>
              <a:t> We used </a:t>
            </a:r>
            <a:r>
              <a:rPr lang="en-US" dirty="0" err="1"/>
              <a:t>mins</a:t>
            </a:r>
            <a:r>
              <a:rPr lang="en-US" dirty="0"/>
              <a:t> instead of SIFT key points, used SIFT descriptor and used Lowe’s method to find feature correspondences. The image that gives the highest number of corresponding features is the matching image.</a:t>
            </a:r>
          </a:p>
          <a:p>
            <a:r>
              <a:rPr lang="en-US" b="1" dirty="0"/>
              <a:t>Result:</a:t>
            </a:r>
            <a:r>
              <a:rPr lang="en-US" dirty="0"/>
              <a:t> We report below, the query as well as the non smoothed version of the retrieved image</a:t>
            </a:r>
          </a:p>
          <a:p>
            <a:endParaRPr lang="en-US" dirty="0"/>
          </a:p>
        </p:txBody>
      </p:sp>
    </p:spTree>
    <p:extLst>
      <p:ext uri="{BB962C8B-B14F-4D97-AF65-F5344CB8AC3E}">
        <p14:creationId xmlns:p14="http://schemas.microsoft.com/office/powerpoint/2010/main" val="3640134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matching based on </a:t>
            </a:r>
            <a:r>
              <a:rPr lang="en-US" dirty="0" err="1"/>
              <a:t>mins</a:t>
            </a:r>
            <a:r>
              <a:rPr lang="en-US" dirty="0"/>
              <a:t> using the smoothed image (about 1/6 reduction in # </a:t>
            </a:r>
            <a:r>
              <a:rPr lang="en-US" dirty="0" err="1"/>
              <a:t>maxs</a:t>
            </a:r>
            <a:r>
              <a:rPr lang="en-US" dirty="0"/>
              <a:t>) </a:t>
            </a:r>
          </a:p>
        </p:txBody>
      </p:sp>
      <p:sp>
        <p:nvSpPr>
          <p:cNvPr id="5" name="TextBox 4"/>
          <p:cNvSpPr txBox="1"/>
          <p:nvPr/>
        </p:nvSpPr>
        <p:spPr>
          <a:xfrm>
            <a:off x="1507396" y="2209800"/>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6248400" y="2251328"/>
            <a:ext cx="1676400" cy="369332"/>
          </a:xfrm>
          <a:prstGeom prst="rect">
            <a:avLst/>
          </a:prstGeom>
          <a:noFill/>
        </p:spPr>
        <p:txBody>
          <a:bodyPr wrap="square" rtlCol="0">
            <a:spAutoFit/>
          </a:bodyPr>
          <a:lstStyle/>
          <a:p>
            <a:r>
              <a:rPr lang="en-US" dirty="0"/>
              <a:t>Retrieved</a:t>
            </a:r>
          </a:p>
        </p:txBody>
      </p:sp>
      <p:pic>
        <p:nvPicPr>
          <p:cNvPr id="2051" name="Picture 3" descr="Z:\home\krishna\Research\TAG\TAG_results\minmatches\Img1001_12.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400" y="2819400"/>
            <a:ext cx="3998951" cy="299921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Z:\home\krishna\Research\TAG\TAG_results\originalblurredimages\blur1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808" y="2660046"/>
            <a:ext cx="5214808" cy="3638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872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matching based on </a:t>
            </a:r>
            <a:r>
              <a:rPr lang="en-US" dirty="0" err="1"/>
              <a:t>mins</a:t>
            </a:r>
            <a:r>
              <a:rPr lang="en-US" dirty="0"/>
              <a:t> using the smoothed image (about 1/6 reduction in # </a:t>
            </a:r>
            <a:r>
              <a:rPr lang="en-US" dirty="0" err="1"/>
              <a:t>maxs</a:t>
            </a:r>
            <a:r>
              <a:rPr lang="en-US" dirty="0"/>
              <a:t>) </a:t>
            </a:r>
          </a:p>
        </p:txBody>
      </p:sp>
      <p:sp>
        <p:nvSpPr>
          <p:cNvPr id="5" name="TextBox 4"/>
          <p:cNvSpPr txBox="1"/>
          <p:nvPr/>
        </p:nvSpPr>
        <p:spPr>
          <a:xfrm>
            <a:off x="1828800" y="2445091"/>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6270702" y="2514600"/>
            <a:ext cx="1676400" cy="369332"/>
          </a:xfrm>
          <a:prstGeom prst="rect">
            <a:avLst/>
          </a:prstGeom>
          <a:noFill/>
        </p:spPr>
        <p:txBody>
          <a:bodyPr wrap="square" rtlCol="0">
            <a:spAutoFit/>
          </a:bodyPr>
          <a:lstStyle/>
          <a:p>
            <a:r>
              <a:rPr lang="en-US" dirty="0"/>
              <a:t>Retrieved</a:t>
            </a:r>
          </a:p>
        </p:txBody>
      </p:sp>
      <p:pic>
        <p:nvPicPr>
          <p:cNvPr id="3074" name="Picture 2" descr="Z:\home\krishna\Research\TAG\TAG_results\originalblurredimages\blur2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2" y="2814423"/>
            <a:ext cx="5031418" cy="351017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Z:\home\krishna\Research\TAG\TAG_results\matchedimages\Img2003_09.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1585" y="2971800"/>
            <a:ext cx="38862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687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Cheetah pattern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69" y="1066800"/>
            <a:ext cx="7696431" cy="5772323"/>
          </a:xfrm>
        </p:spPr>
      </p:pic>
    </p:spTree>
    <p:extLst>
      <p:ext uri="{BB962C8B-B14F-4D97-AF65-F5344CB8AC3E}">
        <p14:creationId xmlns:p14="http://schemas.microsoft.com/office/powerpoint/2010/main" val="916584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matching based on </a:t>
            </a:r>
            <a:r>
              <a:rPr lang="en-US" dirty="0" err="1"/>
              <a:t>mins</a:t>
            </a:r>
            <a:r>
              <a:rPr lang="en-US" dirty="0"/>
              <a:t> using the smoothed image (about 1/6 reduction in # </a:t>
            </a:r>
            <a:r>
              <a:rPr lang="en-US" dirty="0" err="1"/>
              <a:t>maxs</a:t>
            </a:r>
            <a:r>
              <a:rPr lang="en-US" dirty="0"/>
              <a:t>) </a:t>
            </a:r>
          </a:p>
        </p:txBody>
      </p:sp>
      <p:sp>
        <p:nvSpPr>
          <p:cNvPr id="5" name="TextBox 4"/>
          <p:cNvSpPr txBox="1"/>
          <p:nvPr/>
        </p:nvSpPr>
        <p:spPr>
          <a:xfrm>
            <a:off x="1676400" y="2669185"/>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6242824" y="2669185"/>
            <a:ext cx="1676400" cy="369332"/>
          </a:xfrm>
          <a:prstGeom prst="rect">
            <a:avLst/>
          </a:prstGeom>
          <a:noFill/>
        </p:spPr>
        <p:txBody>
          <a:bodyPr wrap="square" rtlCol="0">
            <a:spAutoFit/>
          </a:bodyPr>
          <a:lstStyle/>
          <a:p>
            <a:r>
              <a:rPr lang="en-US" dirty="0"/>
              <a:t>Retrieved</a:t>
            </a:r>
          </a:p>
        </p:txBody>
      </p:sp>
      <p:pic>
        <p:nvPicPr>
          <p:cNvPr id="4098" name="Picture 2" descr="Z:\home\krishna\Research\TAG\TAG_results\originalblurredimages\blur3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6468"/>
            <a:ext cx="5029200" cy="350863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Z:\home\krishna\Research\TAG\TAG_results\matchedimages\Img3003_09.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200400"/>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838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matching based on </a:t>
            </a:r>
            <a:r>
              <a:rPr lang="en-US" dirty="0" err="1"/>
              <a:t>mins</a:t>
            </a:r>
            <a:r>
              <a:rPr lang="en-US" dirty="0"/>
              <a:t> using the smoothed image (about 1/6 reduction in # </a:t>
            </a:r>
            <a:r>
              <a:rPr lang="en-US" dirty="0" err="1"/>
              <a:t>maxs</a:t>
            </a:r>
            <a:r>
              <a:rPr lang="en-US" dirty="0"/>
              <a:t>) </a:t>
            </a:r>
          </a:p>
        </p:txBody>
      </p:sp>
      <p:sp>
        <p:nvSpPr>
          <p:cNvPr id="5" name="TextBox 4"/>
          <p:cNvSpPr txBox="1"/>
          <p:nvPr/>
        </p:nvSpPr>
        <p:spPr>
          <a:xfrm>
            <a:off x="1676400" y="2669185"/>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6242824" y="2669185"/>
            <a:ext cx="1676400" cy="369332"/>
          </a:xfrm>
          <a:prstGeom prst="rect">
            <a:avLst/>
          </a:prstGeom>
          <a:noFill/>
        </p:spPr>
        <p:txBody>
          <a:bodyPr wrap="square" rtlCol="0">
            <a:spAutoFit/>
          </a:bodyPr>
          <a:lstStyle/>
          <a:p>
            <a:r>
              <a:rPr lang="en-US" dirty="0"/>
              <a:t>Retrieved</a:t>
            </a:r>
          </a:p>
        </p:txBody>
      </p:sp>
      <p:pic>
        <p:nvPicPr>
          <p:cNvPr id="5122" name="Picture 2" descr="Z:\home\krishna\Research\TAG\TAG_results\originalblurredimages\blur5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00400"/>
            <a:ext cx="4724400" cy="329598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Z:\home\krishna\Research\TAG\TAG_results\matchedimages\Img5002_1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371252"/>
            <a:ext cx="373380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013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matching based on </a:t>
            </a:r>
            <a:r>
              <a:rPr lang="en-US" dirty="0" err="1"/>
              <a:t>mins</a:t>
            </a:r>
            <a:r>
              <a:rPr lang="en-US" dirty="0"/>
              <a:t> using the smoothed image (about 1/6 reduction in # </a:t>
            </a:r>
            <a:r>
              <a:rPr lang="en-US" dirty="0" err="1"/>
              <a:t>maxs</a:t>
            </a:r>
            <a:r>
              <a:rPr lang="en-US" dirty="0"/>
              <a:t>) </a:t>
            </a:r>
          </a:p>
        </p:txBody>
      </p:sp>
      <p:sp>
        <p:nvSpPr>
          <p:cNvPr id="5" name="TextBox 4"/>
          <p:cNvSpPr txBox="1"/>
          <p:nvPr/>
        </p:nvSpPr>
        <p:spPr>
          <a:xfrm>
            <a:off x="1676400" y="2669185"/>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6242824" y="2669185"/>
            <a:ext cx="1676400" cy="369332"/>
          </a:xfrm>
          <a:prstGeom prst="rect">
            <a:avLst/>
          </a:prstGeom>
          <a:noFill/>
        </p:spPr>
        <p:txBody>
          <a:bodyPr wrap="square" rtlCol="0">
            <a:spAutoFit/>
          </a:bodyPr>
          <a:lstStyle/>
          <a:p>
            <a:r>
              <a:rPr lang="en-US" dirty="0"/>
              <a:t>Retrieved</a:t>
            </a:r>
          </a:p>
        </p:txBody>
      </p:sp>
      <p:pic>
        <p:nvPicPr>
          <p:cNvPr id="6146" name="Picture 2" descr="Z:\home\krishna\Research\TAG\TAG_results\originalblurredimages\blur4m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9" y="3067497"/>
            <a:ext cx="4996337" cy="3485703"/>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Z:\home\krishna\Research\TAG\TAG_results\matchedimages\Img4002_18.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200400"/>
            <a:ext cx="39116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0837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Content Placeholder 2"/>
          <p:cNvSpPr>
            <a:spLocks noGrp="1"/>
          </p:cNvSpPr>
          <p:nvPr>
            <p:ph idx="1"/>
          </p:nvPr>
        </p:nvSpPr>
        <p:spPr/>
        <p:txBody>
          <a:bodyPr>
            <a:normAutofit/>
          </a:bodyPr>
          <a:lstStyle/>
          <a:p>
            <a:r>
              <a:rPr lang="en-US" dirty="0"/>
              <a:t>We see that even when the images are smoothed, the </a:t>
            </a:r>
            <a:r>
              <a:rPr lang="en-US" dirty="0" err="1"/>
              <a:t>mins</a:t>
            </a:r>
            <a:r>
              <a:rPr lang="en-US" dirty="0"/>
              <a:t> are able to retrieve a very similar image. The number has decreased by 1/6</a:t>
            </a:r>
            <a:r>
              <a:rPr lang="en-US" baseline="30000" dirty="0"/>
              <a:t>th</a:t>
            </a:r>
            <a:r>
              <a:rPr lang="en-US" dirty="0"/>
              <a:t>.</a:t>
            </a:r>
          </a:p>
          <a:p>
            <a:r>
              <a:rPr lang="en-US" dirty="0"/>
              <a:t>We only tested query against 300 images. But next we are testing query against 300 images. </a:t>
            </a:r>
          </a:p>
          <a:p>
            <a:pPr marL="0" indent="0">
              <a:buNone/>
            </a:pPr>
            <a:endParaRPr lang="en-US" dirty="0"/>
          </a:p>
        </p:txBody>
      </p:sp>
    </p:spTree>
    <p:extLst>
      <p:ext uri="{BB962C8B-B14F-4D97-AF65-F5344CB8AC3E}">
        <p14:creationId xmlns:p14="http://schemas.microsoft.com/office/powerpoint/2010/main" val="3880796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Image Matching Results	</a:t>
            </a:r>
            <a:endParaRPr lang="en-US" dirty="0"/>
          </a:p>
        </p:txBody>
      </p:sp>
      <p:sp>
        <p:nvSpPr>
          <p:cNvPr id="3" name="Content Placeholder 2"/>
          <p:cNvSpPr>
            <a:spLocks noGrp="1"/>
          </p:cNvSpPr>
          <p:nvPr>
            <p:ph idx="1"/>
          </p:nvPr>
        </p:nvSpPr>
        <p:spPr/>
        <p:txBody>
          <a:bodyPr>
            <a:normAutofit fontScale="85000" lnSpcReduction="20000"/>
          </a:bodyPr>
          <a:lstStyle/>
          <a:p>
            <a:r>
              <a:rPr lang="en-IN" dirty="0"/>
              <a:t>We have used the Robot Point Feature Dataset for the image matching experiments</a:t>
            </a:r>
          </a:p>
          <a:p>
            <a:r>
              <a:rPr lang="en-IN" dirty="0"/>
              <a:t>The images are of Scenes 1-6, and have a resolution of 600x800.</a:t>
            </a:r>
          </a:p>
          <a:p>
            <a:r>
              <a:rPr lang="en-IN" dirty="0"/>
              <a:t>Each scene has images of the same object taken from 119 different poses and further, each pose has 19 different levels of illumination.</a:t>
            </a:r>
          </a:p>
          <a:p>
            <a:r>
              <a:rPr lang="en-IN" dirty="0"/>
              <a:t>There are two cases</a:t>
            </a:r>
            <a:endParaRPr lang="en-US" dirty="0"/>
          </a:p>
          <a:p>
            <a:pPr lvl="1"/>
            <a:r>
              <a:rPr lang="en-IN" dirty="0"/>
              <a:t>Query smoothed using Gaussian filter, Database image not filtered</a:t>
            </a:r>
          </a:p>
          <a:p>
            <a:pPr lvl="1"/>
            <a:r>
              <a:rPr lang="en-IN" dirty="0"/>
              <a:t>Both Query and Database smoothed with Gaussian Filtered</a:t>
            </a:r>
          </a:p>
        </p:txBody>
      </p:sp>
    </p:spTree>
    <p:extLst>
      <p:ext uri="{BB962C8B-B14F-4D97-AF65-F5344CB8AC3E}">
        <p14:creationId xmlns:p14="http://schemas.microsoft.com/office/powerpoint/2010/main" val="2706360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SIFT Matching - I</a:t>
            </a:r>
          </a:p>
        </p:txBody>
      </p:sp>
      <p:sp>
        <p:nvSpPr>
          <p:cNvPr id="3" name="Content Placeholder 2"/>
          <p:cNvSpPr>
            <a:spLocks noGrp="1"/>
          </p:cNvSpPr>
          <p:nvPr>
            <p:ph idx="1"/>
          </p:nvPr>
        </p:nvSpPr>
        <p:spPr>
          <a:xfrm>
            <a:off x="457200" y="2209800"/>
            <a:ext cx="8229600" cy="4221163"/>
          </a:xfrm>
        </p:spPr>
        <p:txBody>
          <a:bodyPr>
            <a:normAutofit fontScale="85000" lnSpcReduction="10000"/>
          </a:bodyPr>
          <a:lstStyle/>
          <a:p>
            <a:r>
              <a:rPr lang="en-US" dirty="0"/>
              <a:t>Query filtered using Gaussian filter of  size 12x12, sigma=2, Database image not filtered</a:t>
            </a:r>
            <a:endParaRPr lang="en-IN" dirty="0"/>
          </a:p>
          <a:p>
            <a:r>
              <a:rPr lang="en-IN" dirty="0"/>
              <a:t>Database Images – 300 (50 from each of 6 scenes)</a:t>
            </a:r>
          </a:p>
          <a:p>
            <a:r>
              <a:rPr lang="en-IN" dirty="0"/>
              <a:t>Query Images – 18 ( 3 from each scene) </a:t>
            </a:r>
          </a:p>
          <a:p>
            <a:r>
              <a:rPr lang="en-IN" dirty="0"/>
              <a:t>Time Taken to Run – 3 hours</a:t>
            </a:r>
          </a:p>
          <a:p>
            <a:r>
              <a:rPr lang="en-IN" dirty="0"/>
              <a:t>Success Rate (Counting image from same scene as positive match) – 100%</a:t>
            </a:r>
          </a:p>
          <a:p>
            <a:r>
              <a:rPr lang="en-IN" dirty="0"/>
              <a:t>Success Rate (Counting image from same pose and differing in illumination level by +/- 3) – 28.5% </a:t>
            </a:r>
            <a:endParaRPr lang="en-US" dirty="0"/>
          </a:p>
        </p:txBody>
      </p:sp>
    </p:spTree>
    <p:extLst>
      <p:ext uri="{BB962C8B-B14F-4D97-AF65-F5344CB8AC3E}">
        <p14:creationId xmlns:p14="http://schemas.microsoft.com/office/powerpoint/2010/main" val="3010642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1676400" y="2669185"/>
            <a:ext cx="1676400" cy="369332"/>
          </a:xfrm>
          <a:prstGeom prst="rect">
            <a:avLst/>
          </a:prstGeom>
          <a:noFill/>
        </p:spPr>
        <p:txBody>
          <a:bodyPr wrap="square" rtlCol="0">
            <a:spAutoFit/>
          </a:bodyPr>
          <a:lstStyle/>
          <a:p>
            <a:r>
              <a:rPr lang="en-US" dirty="0"/>
              <a:t>         Query</a:t>
            </a:r>
          </a:p>
        </p:txBody>
      </p:sp>
      <p:sp>
        <p:nvSpPr>
          <p:cNvPr id="7" name="TextBox 6"/>
          <p:cNvSpPr txBox="1"/>
          <p:nvPr/>
        </p:nvSpPr>
        <p:spPr>
          <a:xfrm>
            <a:off x="6096000" y="2707137"/>
            <a:ext cx="1676400" cy="369332"/>
          </a:xfrm>
          <a:prstGeom prst="rect">
            <a:avLst/>
          </a:prstGeom>
          <a:noFill/>
        </p:spPr>
        <p:txBody>
          <a:bodyPr wrap="square" rtlCol="0">
            <a:spAutoFit/>
          </a:bodyPr>
          <a:lstStyle/>
          <a:p>
            <a:r>
              <a:rPr lang="en-US" dirty="0"/>
              <a:t>Retrieved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200400"/>
            <a:ext cx="3733800" cy="2933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3200400"/>
            <a:ext cx="3886200" cy="2933700"/>
          </a:xfrm>
          <a:prstGeom prst="rect">
            <a:avLst/>
          </a:prstGeom>
        </p:spPr>
      </p:pic>
    </p:spTree>
    <p:extLst>
      <p:ext uri="{BB962C8B-B14F-4D97-AF65-F5344CB8AC3E}">
        <p14:creationId xmlns:p14="http://schemas.microsoft.com/office/powerpoint/2010/main" val="28923429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SIFT Matching - II</a:t>
            </a:r>
          </a:p>
        </p:txBody>
      </p:sp>
      <p:sp>
        <p:nvSpPr>
          <p:cNvPr id="3" name="Content Placeholder 2"/>
          <p:cNvSpPr>
            <a:spLocks noGrp="1"/>
          </p:cNvSpPr>
          <p:nvPr>
            <p:ph idx="1"/>
          </p:nvPr>
        </p:nvSpPr>
        <p:spPr>
          <a:xfrm>
            <a:off x="457200" y="2209800"/>
            <a:ext cx="8229600" cy="4221163"/>
          </a:xfrm>
        </p:spPr>
        <p:txBody>
          <a:bodyPr>
            <a:normAutofit fontScale="85000" lnSpcReduction="10000"/>
          </a:bodyPr>
          <a:lstStyle/>
          <a:p>
            <a:r>
              <a:rPr lang="en-US" dirty="0"/>
              <a:t>Query and Database image smoothed using Gaussian filter of  size 15x15, sigma=2</a:t>
            </a:r>
            <a:endParaRPr lang="en-IN" dirty="0"/>
          </a:p>
          <a:p>
            <a:r>
              <a:rPr lang="en-IN" dirty="0"/>
              <a:t>Database Images – 300 (50 from each of 6 scenes)</a:t>
            </a:r>
          </a:p>
          <a:p>
            <a:r>
              <a:rPr lang="en-IN" dirty="0"/>
              <a:t>Query Images – 18 ( 3 from each scene) </a:t>
            </a:r>
          </a:p>
          <a:p>
            <a:r>
              <a:rPr lang="en-IN" dirty="0"/>
              <a:t>Time Taken to Run – 3 hours</a:t>
            </a:r>
          </a:p>
          <a:p>
            <a:r>
              <a:rPr lang="en-IN" dirty="0"/>
              <a:t>Success Rate (Counting image from same scene as positive match) – 100%</a:t>
            </a:r>
          </a:p>
          <a:p>
            <a:r>
              <a:rPr lang="en-IN" dirty="0"/>
              <a:t>Success Rate (Counting image from same pose and differing in illumination level by +/- 3) – 44.44% </a:t>
            </a:r>
            <a:endParaRPr lang="en-US" dirty="0"/>
          </a:p>
        </p:txBody>
      </p:sp>
    </p:spTree>
    <p:extLst>
      <p:ext uri="{BB962C8B-B14F-4D97-AF65-F5344CB8AC3E}">
        <p14:creationId xmlns:p14="http://schemas.microsoft.com/office/powerpoint/2010/main" val="4119958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1676400" y="2669185"/>
            <a:ext cx="1676400" cy="369332"/>
          </a:xfrm>
          <a:prstGeom prst="rect">
            <a:avLst/>
          </a:prstGeom>
          <a:noFill/>
        </p:spPr>
        <p:txBody>
          <a:bodyPr wrap="square" rtlCol="0">
            <a:spAutoFit/>
          </a:bodyPr>
          <a:lstStyle/>
          <a:p>
            <a:r>
              <a:rPr lang="en-US" dirty="0"/>
              <a:t>         Query</a:t>
            </a:r>
          </a:p>
        </p:txBody>
      </p:sp>
      <p:sp>
        <p:nvSpPr>
          <p:cNvPr id="7" name="TextBox 6"/>
          <p:cNvSpPr txBox="1"/>
          <p:nvPr/>
        </p:nvSpPr>
        <p:spPr>
          <a:xfrm>
            <a:off x="6096000" y="2707137"/>
            <a:ext cx="1676400" cy="369332"/>
          </a:xfrm>
          <a:prstGeom prst="rect">
            <a:avLst/>
          </a:prstGeom>
          <a:noFill/>
        </p:spPr>
        <p:txBody>
          <a:bodyPr wrap="square" rtlCol="0">
            <a:spAutoFit/>
          </a:bodyPr>
          <a:lstStyle/>
          <a:p>
            <a:r>
              <a:rPr lang="en-US" dirty="0"/>
              <a:t>Retrieved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3200400"/>
            <a:ext cx="3505200" cy="29337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200400"/>
            <a:ext cx="3581400" cy="2933700"/>
          </a:xfrm>
          <a:prstGeom prst="rect">
            <a:avLst/>
          </a:prstGeom>
        </p:spPr>
      </p:pic>
    </p:spTree>
    <p:extLst>
      <p:ext uri="{BB962C8B-B14F-4D97-AF65-F5344CB8AC3E}">
        <p14:creationId xmlns:p14="http://schemas.microsoft.com/office/powerpoint/2010/main" val="654412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Maxima Matching - I</a:t>
            </a:r>
          </a:p>
        </p:txBody>
      </p:sp>
      <p:sp>
        <p:nvSpPr>
          <p:cNvPr id="3" name="Content Placeholder 2"/>
          <p:cNvSpPr>
            <a:spLocks noGrp="1"/>
          </p:cNvSpPr>
          <p:nvPr>
            <p:ph idx="1"/>
          </p:nvPr>
        </p:nvSpPr>
        <p:spPr>
          <a:xfrm>
            <a:off x="457200" y="2209800"/>
            <a:ext cx="8229600" cy="4221163"/>
          </a:xfrm>
        </p:spPr>
        <p:txBody>
          <a:bodyPr>
            <a:normAutofit fontScale="85000" lnSpcReduction="10000"/>
          </a:bodyPr>
          <a:lstStyle/>
          <a:p>
            <a:r>
              <a:rPr lang="en-US" dirty="0"/>
              <a:t>Query and Database image smoothed using Gaussian filter of  size 15x15, sigma=5</a:t>
            </a:r>
            <a:endParaRPr lang="en-IN" dirty="0"/>
          </a:p>
          <a:p>
            <a:r>
              <a:rPr lang="en-IN" dirty="0"/>
              <a:t>Database Images – 300 (50 from each of 6 scenes)</a:t>
            </a:r>
          </a:p>
          <a:p>
            <a:r>
              <a:rPr lang="en-IN" dirty="0"/>
              <a:t>Query Images – 18 ( 3 from each scene) </a:t>
            </a:r>
          </a:p>
          <a:p>
            <a:r>
              <a:rPr lang="en-IN" dirty="0"/>
              <a:t>Time Taken to Run – 4 hours</a:t>
            </a:r>
          </a:p>
          <a:p>
            <a:r>
              <a:rPr lang="en-IN" dirty="0"/>
              <a:t>Success Rate (Counting image from same scene as positive match) – 100%</a:t>
            </a:r>
          </a:p>
          <a:p>
            <a:r>
              <a:rPr lang="en-IN" dirty="0"/>
              <a:t>Success Rate (Counting image from same pose and differing in illumination level by +/- 3) – 83.3% </a:t>
            </a:r>
            <a:endParaRPr lang="en-US" dirty="0"/>
          </a:p>
        </p:txBody>
      </p:sp>
    </p:spTree>
    <p:extLst>
      <p:ext uri="{BB962C8B-B14F-4D97-AF65-F5344CB8AC3E}">
        <p14:creationId xmlns:p14="http://schemas.microsoft.com/office/powerpoint/2010/main" val="2405680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Portion of cheetah pattern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163714"/>
            <a:ext cx="7616055" cy="5712041"/>
          </a:xfrm>
        </p:spPr>
      </p:pic>
    </p:spTree>
    <p:extLst>
      <p:ext uri="{BB962C8B-B14F-4D97-AF65-F5344CB8AC3E}">
        <p14:creationId xmlns:p14="http://schemas.microsoft.com/office/powerpoint/2010/main" val="15461037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1676400" y="2669185"/>
            <a:ext cx="1676400" cy="369332"/>
          </a:xfrm>
          <a:prstGeom prst="rect">
            <a:avLst/>
          </a:prstGeom>
          <a:noFill/>
        </p:spPr>
        <p:txBody>
          <a:bodyPr wrap="square" rtlCol="0">
            <a:spAutoFit/>
          </a:bodyPr>
          <a:lstStyle/>
          <a:p>
            <a:r>
              <a:rPr lang="en-US" dirty="0"/>
              <a:t>         Query</a:t>
            </a:r>
          </a:p>
        </p:txBody>
      </p:sp>
      <p:sp>
        <p:nvSpPr>
          <p:cNvPr id="7" name="TextBox 6"/>
          <p:cNvSpPr txBox="1"/>
          <p:nvPr/>
        </p:nvSpPr>
        <p:spPr>
          <a:xfrm>
            <a:off x="6096000" y="2707137"/>
            <a:ext cx="1676400" cy="369332"/>
          </a:xfrm>
          <a:prstGeom prst="rect">
            <a:avLst/>
          </a:prstGeom>
          <a:noFill/>
        </p:spPr>
        <p:txBody>
          <a:bodyPr wrap="square" rtlCol="0">
            <a:spAutoFit/>
          </a:bodyPr>
          <a:lstStyle/>
          <a:p>
            <a:r>
              <a:rPr lang="en-US" dirty="0"/>
              <a:t>Retrieved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200400"/>
            <a:ext cx="3581400" cy="29337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200400"/>
            <a:ext cx="3962400" cy="2933700"/>
          </a:xfrm>
          <a:prstGeom prst="rect">
            <a:avLst/>
          </a:prstGeom>
        </p:spPr>
      </p:pic>
    </p:spTree>
    <p:extLst>
      <p:ext uri="{BB962C8B-B14F-4D97-AF65-F5344CB8AC3E}">
        <p14:creationId xmlns:p14="http://schemas.microsoft.com/office/powerpoint/2010/main" val="1822758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Minima Matching - I</a:t>
            </a:r>
            <a:endParaRPr lang="en-US" dirty="0"/>
          </a:p>
        </p:txBody>
      </p:sp>
      <p:sp>
        <p:nvSpPr>
          <p:cNvPr id="3" name="Content Placeholder 2"/>
          <p:cNvSpPr>
            <a:spLocks noGrp="1"/>
          </p:cNvSpPr>
          <p:nvPr>
            <p:ph idx="1"/>
          </p:nvPr>
        </p:nvSpPr>
        <p:spPr>
          <a:xfrm>
            <a:off x="533400" y="1981200"/>
            <a:ext cx="8229600" cy="4525963"/>
          </a:xfrm>
        </p:spPr>
        <p:txBody>
          <a:bodyPr>
            <a:normAutofit fontScale="92500" lnSpcReduction="20000"/>
          </a:bodyPr>
          <a:lstStyle/>
          <a:p>
            <a:r>
              <a:rPr lang="en-US" dirty="0"/>
              <a:t>Query filtered using Gaussian filter of  size 12x12, sigma=2, Database image not filtered</a:t>
            </a:r>
            <a:endParaRPr lang="en-IN" dirty="0"/>
          </a:p>
          <a:p>
            <a:r>
              <a:rPr lang="en-IN" dirty="0"/>
              <a:t>Database Images – 300 (50 from each scene)</a:t>
            </a:r>
          </a:p>
          <a:p>
            <a:r>
              <a:rPr lang="en-IN" dirty="0"/>
              <a:t>Query Images – 18 ( 3 from each scene) </a:t>
            </a:r>
          </a:p>
          <a:p>
            <a:r>
              <a:rPr lang="en-IN" dirty="0"/>
              <a:t>Time Taken to Run – 4 hours</a:t>
            </a:r>
          </a:p>
          <a:p>
            <a:r>
              <a:rPr lang="en-IN" dirty="0"/>
              <a:t>Success Rate (Counting image from same scene as positive match) – 94.4%</a:t>
            </a:r>
          </a:p>
          <a:p>
            <a:r>
              <a:rPr lang="en-IN" dirty="0"/>
              <a:t>Success Rate (Counting image from same pose and differing in illumination level by +/- 3) – 63.6% </a:t>
            </a:r>
            <a:endParaRPr lang="en-US" dirty="0"/>
          </a:p>
          <a:p>
            <a:pPr marL="0" indent="0">
              <a:buNone/>
            </a:pPr>
            <a:endParaRPr lang="en-US" dirty="0"/>
          </a:p>
        </p:txBody>
      </p:sp>
    </p:spTree>
    <p:extLst>
      <p:ext uri="{BB962C8B-B14F-4D97-AF65-F5344CB8AC3E}">
        <p14:creationId xmlns:p14="http://schemas.microsoft.com/office/powerpoint/2010/main" val="2185887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2057400" y="2669185"/>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5867400" y="2669185"/>
            <a:ext cx="1676400" cy="369332"/>
          </a:xfrm>
          <a:prstGeom prst="rect">
            <a:avLst/>
          </a:prstGeom>
          <a:noFill/>
        </p:spPr>
        <p:txBody>
          <a:bodyPr wrap="square" rtlCol="0">
            <a:spAutoFit/>
          </a:bodyPr>
          <a:lstStyle/>
          <a:p>
            <a:r>
              <a:rPr lang="en-US" dirty="0"/>
              <a:t>Retrieved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200400"/>
            <a:ext cx="3657600" cy="2933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200400"/>
            <a:ext cx="3657600" cy="2933700"/>
          </a:xfrm>
          <a:prstGeom prst="rect">
            <a:avLst/>
          </a:prstGeom>
        </p:spPr>
      </p:pic>
    </p:spTree>
    <p:extLst>
      <p:ext uri="{BB962C8B-B14F-4D97-AF65-F5344CB8AC3E}">
        <p14:creationId xmlns:p14="http://schemas.microsoft.com/office/powerpoint/2010/main" val="108150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143000"/>
          </a:xfrm>
        </p:spPr>
        <p:txBody>
          <a:bodyPr>
            <a:noAutofit/>
          </a:bodyPr>
          <a:lstStyle/>
          <a:p>
            <a:r>
              <a:rPr lang="en-IN" sz="4000" dirty="0"/>
              <a:t>Maxima Matching - II</a:t>
            </a:r>
            <a:endParaRPr lang="en-US" sz="4000" dirty="0"/>
          </a:p>
        </p:txBody>
      </p:sp>
      <p:sp>
        <p:nvSpPr>
          <p:cNvPr id="3" name="Content Placeholder 2"/>
          <p:cNvSpPr>
            <a:spLocks noGrp="1"/>
          </p:cNvSpPr>
          <p:nvPr>
            <p:ph idx="1"/>
          </p:nvPr>
        </p:nvSpPr>
        <p:spPr>
          <a:xfrm>
            <a:off x="457200" y="2819400"/>
            <a:ext cx="8229600" cy="3306763"/>
          </a:xfrm>
        </p:spPr>
        <p:txBody>
          <a:bodyPr>
            <a:normAutofit fontScale="70000" lnSpcReduction="20000"/>
          </a:bodyPr>
          <a:lstStyle/>
          <a:p>
            <a:r>
              <a:rPr lang="en-US" dirty="0"/>
              <a:t>Query filtered using Gaussian filter of  size 12x12, sigma=2, Database image not filtered</a:t>
            </a:r>
          </a:p>
          <a:p>
            <a:r>
              <a:rPr lang="en-IN" dirty="0"/>
              <a:t>Connected Components removed by taking mean</a:t>
            </a:r>
          </a:p>
          <a:p>
            <a:r>
              <a:rPr lang="en-IN" dirty="0"/>
              <a:t>Database Images – 300 (50 from each scene)</a:t>
            </a:r>
          </a:p>
          <a:p>
            <a:r>
              <a:rPr lang="en-IN" dirty="0"/>
              <a:t>Query Images – 18 ( 3 from each scene) </a:t>
            </a:r>
          </a:p>
          <a:p>
            <a:r>
              <a:rPr lang="en-IN" dirty="0"/>
              <a:t>Time Taken to Run – 4 hours</a:t>
            </a:r>
          </a:p>
          <a:p>
            <a:r>
              <a:rPr lang="en-IN" dirty="0"/>
              <a:t>Success Rate (Counting image from same scene as positive match) – 55.5%</a:t>
            </a:r>
          </a:p>
          <a:p>
            <a:r>
              <a:rPr lang="en-IN" dirty="0"/>
              <a:t>Success Rate (Counting image from same pose and differing in illumination level by +/- 3) – 14.2% </a:t>
            </a:r>
            <a:endParaRPr lang="en-US" dirty="0"/>
          </a:p>
          <a:p>
            <a:pPr marL="0" indent="0">
              <a:buNone/>
            </a:pPr>
            <a:endParaRPr lang="en-US" dirty="0"/>
          </a:p>
        </p:txBody>
      </p:sp>
    </p:spTree>
    <p:extLst>
      <p:ext uri="{BB962C8B-B14F-4D97-AF65-F5344CB8AC3E}">
        <p14:creationId xmlns:p14="http://schemas.microsoft.com/office/powerpoint/2010/main" val="2839324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2057400" y="2669185"/>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6019800" y="2679146"/>
            <a:ext cx="1676400" cy="369332"/>
          </a:xfrm>
          <a:prstGeom prst="rect">
            <a:avLst/>
          </a:prstGeom>
          <a:noFill/>
        </p:spPr>
        <p:txBody>
          <a:bodyPr wrap="square" rtlCol="0">
            <a:spAutoFit/>
          </a:bodyPr>
          <a:lstStyle/>
          <a:p>
            <a:r>
              <a:rPr lang="en-US" dirty="0"/>
              <a:t>Retrieved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3200400"/>
            <a:ext cx="3581400" cy="30861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200400"/>
            <a:ext cx="3657600" cy="3086100"/>
          </a:xfrm>
          <a:prstGeom prst="rect">
            <a:avLst/>
          </a:prstGeom>
        </p:spPr>
      </p:pic>
    </p:spTree>
    <p:extLst>
      <p:ext uri="{BB962C8B-B14F-4D97-AF65-F5344CB8AC3E}">
        <p14:creationId xmlns:p14="http://schemas.microsoft.com/office/powerpoint/2010/main" val="982245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Minima Matching - II</a:t>
            </a:r>
            <a:endParaRPr lang="en-US" dirty="0"/>
          </a:p>
        </p:txBody>
      </p:sp>
      <p:sp>
        <p:nvSpPr>
          <p:cNvPr id="3" name="Content Placeholder 2"/>
          <p:cNvSpPr>
            <a:spLocks noGrp="1"/>
          </p:cNvSpPr>
          <p:nvPr>
            <p:ph idx="1"/>
          </p:nvPr>
        </p:nvSpPr>
        <p:spPr>
          <a:xfrm>
            <a:off x="533400" y="1981200"/>
            <a:ext cx="8229600" cy="4525963"/>
          </a:xfrm>
        </p:spPr>
        <p:txBody>
          <a:bodyPr>
            <a:normAutofit fontScale="92500" lnSpcReduction="20000"/>
          </a:bodyPr>
          <a:lstStyle/>
          <a:p>
            <a:r>
              <a:rPr lang="en-US" dirty="0"/>
              <a:t>Query &amp; Database image filtered using Gaussian filter of  size 15x15, sigma=2 </a:t>
            </a:r>
          </a:p>
          <a:p>
            <a:r>
              <a:rPr lang="en-IN" dirty="0"/>
              <a:t>Connected Components removed by taking mean</a:t>
            </a:r>
          </a:p>
          <a:p>
            <a:r>
              <a:rPr lang="en-IN" dirty="0"/>
              <a:t>Database Images – 300 (50 from each scene)</a:t>
            </a:r>
          </a:p>
          <a:p>
            <a:r>
              <a:rPr lang="en-IN" dirty="0"/>
              <a:t>Query Images – 18 ( 3 from each scene) </a:t>
            </a:r>
          </a:p>
          <a:p>
            <a:r>
              <a:rPr lang="en-IN" dirty="0"/>
              <a:t>Time Taken to Run – 4 hours</a:t>
            </a:r>
          </a:p>
          <a:p>
            <a:r>
              <a:rPr lang="en-IN" dirty="0"/>
              <a:t>Success Rate (Counting image from same scene as positive match) –100%</a:t>
            </a:r>
          </a:p>
          <a:p>
            <a:r>
              <a:rPr lang="en-IN" dirty="0"/>
              <a:t>Success Rate (Counting image from same pose and differing in illumination level by +/- 3) –38.4% </a:t>
            </a:r>
            <a:endParaRPr lang="en-US" dirty="0"/>
          </a:p>
          <a:p>
            <a:pPr marL="0" indent="0">
              <a:buNone/>
            </a:pPr>
            <a:endParaRPr lang="en-US" dirty="0"/>
          </a:p>
        </p:txBody>
      </p:sp>
    </p:spTree>
    <p:extLst>
      <p:ext uri="{BB962C8B-B14F-4D97-AF65-F5344CB8AC3E}">
        <p14:creationId xmlns:p14="http://schemas.microsoft.com/office/powerpoint/2010/main" val="281120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2057400" y="2669185"/>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6242824" y="2669185"/>
            <a:ext cx="1676400" cy="369332"/>
          </a:xfrm>
          <a:prstGeom prst="rect">
            <a:avLst/>
          </a:prstGeom>
          <a:noFill/>
        </p:spPr>
        <p:txBody>
          <a:bodyPr wrap="square" rtlCol="0">
            <a:spAutoFit/>
          </a:bodyPr>
          <a:lstStyle/>
          <a:p>
            <a:r>
              <a:rPr lang="en-US" dirty="0"/>
              <a:t>Retrieved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200400"/>
            <a:ext cx="3810000" cy="2933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3200399"/>
            <a:ext cx="3657600" cy="2957027"/>
          </a:xfrm>
          <a:prstGeom prst="rect">
            <a:avLst/>
          </a:prstGeom>
        </p:spPr>
      </p:pic>
    </p:spTree>
    <p:extLst>
      <p:ext uri="{BB962C8B-B14F-4D97-AF65-F5344CB8AC3E}">
        <p14:creationId xmlns:p14="http://schemas.microsoft.com/office/powerpoint/2010/main" val="2906384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Maxima Matching - III</a:t>
            </a:r>
            <a:endParaRPr lang="en-US" dirty="0"/>
          </a:p>
        </p:txBody>
      </p:sp>
      <p:sp>
        <p:nvSpPr>
          <p:cNvPr id="3" name="Content Placeholder 2"/>
          <p:cNvSpPr>
            <a:spLocks noGrp="1"/>
          </p:cNvSpPr>
          <p:nvPr>
            <p:ph idx="1"/>
          </p:nvPr>
        </p:nvSpPr>
        <p:spPr>
          <a:xfrm>
            <a:off x="533400" y="1981200"/>
            <a:ext cx="8229600" cy="4525963"/>
          </a:xfrm>
        </p:spPr>
        <p:txBody>
          <a:bodyPr>
            <a:normAutofit fontScale="92500" lnSpcReduction="20000"/>
          </a:bodyPr>
          <a:lstStyle/>
          <a:p>
            <a:r>
              <a:rPr lang="en-US" dirty="0"/>
              <a:t>Query &amp; Database image filtered using Gaussian filter of  size 15x15, sigma=2 </a:t>
            </a:r>
          </a:p>
          <a:p>
            <a:r>
              <a:rPr lang="en-IN" dirty="0"/>
              <a:t>Connected Components removed by taking mean</a:t>
            </a:r>
          </a:p>
          <a:p>
            <a:r>
              <a:rPr lang="en-IN" dirty="0"/>
              <a:t>Database Images – 300 (50 from each scene)</a:t>
            </a:r>
          </a:p>
          <a:p>
            <a:r>
              <a:rPr lang="en-IN" dirty="0"/>
              <a:t>Query Images – 18 ( 3 from each scene) </a:t>
            </a:r>
          </a:p>
          <a:p>
            <a:r>
              <a:rPr lang="en-IN" dirty="0"/>
              <a:t>Time Taken to Run – 4 hours</a:t>
            </a:r>
          </a:p>
          <a:p>
            <a:r>
              <a:rPr lang="en-IN" dirty="0"/>
              <a:t>Success Rate (Counting image from same scene as positive match) –100%</a:t>
            </a:r>
          </a:p>
          <a:p>
            <a:r>
              <a:rPr lang="en-IN" dirty="0"/>
              <a:t>Success Rate (Counting image from same pose and differing in illumination level by +/- 3) –38.4% </a:t>
            </a:r>
            <a:endParaRPr lang="en-US" dirty="0"/>
          </a:p>
          <a:p>
            <a:pPr marL="0" indent="0">
              <a:buNone/>
            </a:pPr>
            <a:endParaRPr lang="en-US" dirty="0"/>
          </a:p>
        </p:txBody>
      </p:sp>
    </p:spTree>
    <p:extLst>
      <p:ext uri="{BB962C8B-B14F-4D97-AF65-F5344CB8AC3E}">
        <p14:creationId xmlns:p14="http://schemas.microsoft.com/office/powerpoint/2010/main" val="4160359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2286000" y="2656744"/>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6096000" y="2656744"/>
            <a:ext cx="1676400" cy="369332"/>
          </a:xfrm>
          <a:prstGeom prst="rect">
            <a:avLst/>
          </a:prstGeom>
          <a:noFill/>
        </p:spPr>
        <p:txBody>
          <a:bodyPr wrap="square" rtlCol="0">
            <a:spAutoFit/>
          </a:bodyPr>
          <a:lstStyle/>
          <a:p>
            <a:r>
              <a:rPr lang="en-US" dirty="0"/>
              <a:t>Retrieved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200400"/>
            <a:ext cx="3810000" cy="2933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3200400"/>
            <a:ext cx="3429000" cy="2933700"/>
          </a:xfrm>
          <a:prstGeom prst="rect">
            <a:avLst/>
          </a:prstGeom>
        </p:spPr>
      </p:pic>
    </p:spTree>
    <p:extLst>
      <p:ext uri="{BB962C8B-B14F-4D97-AF65-F5344CB8AC3E}">
        <p14:creationId xmlns:p14="http://schemas.microsoft.com/office/powerpoint/2010/main" val="2281519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Saddle Point Matching</a:t>
            </a:r>
            <a:endParaRPr lang="en-US" dirty="0"/>
          </a:p>
        </p:txBody>
      </p:sp>
      <p:sp>
        <p:nvSpPr>
          <p:cNvPr id="3" name="Content Placeholder 2"/>
          <p:cNvSpPr>
            <a:spLocks noGrp="1"/>
          </p:cNvSpPr>
          <p:nvPr>
            <p:ph idx="1"/>
          </p:nvPr>
        </p:nvSpPr>
        <p:spPr>
          <a:xfrm>
            <a:off x="533400" y="1981200"/>
            <a:ext cx="8229600" cy="4525963"/>
          </a:xfrm>
        </p:spPr>
        <p:txBody>
          <a:bodyPr>
            <a:normAutofit fontScale="77500" lnSpcReduction="20000"/>
          </a:bodyPr>
          <a:lstStyle/>
          <a:p>
            <a:r>
              <a:rPr lang="en-IN" dirty="0"/>
              <a:t>Saddle Points are taken at intersection of watershed and watercourse lines</a:t>
            </a:r>
            <a:endParaRPr lang="en-US" dirty="0"/>
          </a:p>
          <a:p>
            <a:r>
              <a:rPr lang="en-US" dirty="0"/>
              <a:t>Query &amp; Database image filtered using Gaussian filter of  size 15x15, sigma=2 </a:t>
            </a:r>
          </a:p>
          <a:p>
            <a:r>
              <a:rPr lang="en-IN" dirty="0"/>
              <a:t>Connected Components removed by taking mean</a:t>
            </a:r>
          </a:p>
          <a:p>
            <a:r>
              <a:rPr lang="en-IN" dirty="0"/>
              <a:t>Database Images – 300 (50 from each scene)</a:t>
            </a:r>
          </a:p>
          <a:p>
            <a:r>
              <a:rPr lang="en-IN" dirty="0"/>
              <a:t>Query Images – 18 ( 3 from each scene) </a:t>
            </a:r>
          </a:p>
          <a:p>
            <a:r>
              <a:rPr lang="en-IN" dirty="0"/>
              <a:t>Time Taken to Run – 45 hours</a:t>
            </a:r>
          </a:p>
          <a:p>
            <a:r>
              <a:rPr lang="en-IN" dirty="0"/>
              <a:t>Success Rate (Counting image from same scene as positive match) –100%</a:t>
            </a:r>
          </a:p>
          <a:p>
            <a:r>
              <a:rPr lang="en-IN" dirty="0"/>
              <a:t>Success Rate (Counting image from same pose and differing in illumination level by +/- 3) –38.4% </a:t>
            </a:r>
            <a:endParaRPr lang="en-US" dirty="0"/>
          </a:p>
          <a:p>
            <a:pPr marL="0" indent="0">
              <a:buNone/>
            </a:pPr>
            <a:endParaRPr lang="en-US" dirty="0"/>
          </a:p>
        </p:txBody>
      </p:sp>
    </p:spTree>
    <p:extLst>
      <p:ext uri="{BB962C8B-B14F-4D97-AF65-F5344CB8AC3E}">
        <p14:creationId xmlns:p14="http://schemas.microsoft.com/office/powerpoint/2010/main" val="195992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Lena image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085850"/>
            <a:ext cx="7391400" cy="5543550"/>
          </a:xfrm>
        </p:spPr>
      </p:pic>
    </p:spTree>
    <p:extLst>
      <p:ext uri="{BB962C8B-B14F-4D97-AF65-F5344CB8AC3E}">
        <p14:creationId xmlns:p14="http://schemas.microsoft.com/office/powerpoint/2010/main" val="1223582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Result</a:t>
            </a:r>
            <a:endParaRPr lang="en-US" dirty="0"/>
          </a:p>
        </p:txBody>
      </p:sp>
      <p:sp>
        <p:nvSpPr>
          <p:cNvPr id="5" name="TextBox 4"/>
          <p:cNvSpPr txBox="1"/>
          <p:nvPr/>
        </p:nvSpPr>
        <p:spPr>
          <a:xfrm>
            <a:off x="2209800" y="2669185"/>
            <a:ext cx="1676400" cy="369332"/>
          </a:xfrm>
          <a:prstGeom prst="rect">
            <a:avLst/>
          </a:prstGeom>
          <a:noFill/>
        </p:spPr>
        <p:txBody>
          <a:bodyPr wrap="square" rtlCol="0">
            <a:spAutoFit/>
          </a:bodyPr>
          <a:lstStyle/>
          <a:p>
            <a:r>
              <a:rPr lang="en-US" dirty="0"/>
              <a:t>Query</a:t>
            </a:r>
          </a:p>
        </p:txBody>
      </p:sp>
      <p:sp>
        <p:nvSpPr>
          <p:cNvPr id="7" name="TextBox 6"/>
          <p:cNvSpPr txBox="1"/>
          <p:nvPr/>
        </p:nvSpPr>
        <p:spPr>
          <a:xfrm>
            <a:off x="5867400" y="2669185"/>
            <a:ext cx="1676400" cy="369332"/>
          </a:xfrm>
          <a:prstGeom prst="rect">
            <a:avLst/>
          </a:prstGeom>
          <a:noFill/>
        </p:spPr>
        <p:txBody>
          <a:bodyPr wrap="square" rtlCol="0">
            <a:spAutoFit/>
          </a:bodyPr>
          <a:lstStyle/>
          <a:p>
            <a:r>
              <a:rPr lang="en-US" dirty="0"/>
              <a:t>Retrieved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3200400"/>
            <a:ext cx="3657600" cy="2933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200400"/>
            <a:ext cx="3657600" cy="2933700"/>
          </a:xfrm>
          <a:prstGeom prst="rect">
            <a:avLst/>
          </a:prstGeom>
        </p:spPr>
      </p:pic>
    </p:spTree>
    <p:extLst>
      <p:ext uri="{BB962C8B-B14F-4D97-AF65-F5344CB8AC3E}">
        <p14:creationId xmlns:p14="http://schemas.microsoft.com/office/powerpoint/2010/main" val="272591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Cameraman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478" y="1295400"/>
            <a:ext cx="7391154" cy="5543365"/>
          </a:xfrm>
        </p:spPr>
      </p:pic>
    </p:spTree>
    <p:extLst>
      <p:ext uri="{BB962C8B-B14F-4D97-AF65-F5344CB8AC3E}">
        <p14:creationId xmlns:p14="http://schemas.microsoft.com/office/powerpoint/2010/main" val="2635688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a:t>
            </a:r>
          </a:p>
        </p:txBody>
      </p:sp>
      <p:sp>
        <p:nvSpPr>
          <p:cNvPr id="3" name="Content Placeholder 2"/>
          <p:cNvSpPr>
            <a:spLocks noGrp="1"/>
          </p:cNvSpPr>
          <p:nvPr>
            <p:ph idx="1"/>
          </p:nvPr>
        </p:nvSpPr>
        <p:spPr/>
        <p:txBody>
          <a:bodyPr>
            <a:normAutofit/>
          </a:bodyPr>
          <a:lstStyle/>
          <a:p>
            <a:r>
              <a:rPr lang="en-US" dirty="0"/>
              <a:t>We see fixing the min, max, </a:t>
            </a:r>
            <a:r>
              <a:rPr lang="en-US" dirty="0" err="1"/>
              <a:t>ws</a:t>
            </a:r>
            <a:r>
              <a:rPr lang="en-US" dirty="0"/>
              <a:t>, </a:t>
            </a:r>
            <a:r>
              <a:rPr lang="en-US" dirty="0" err="1"/>
              <a:t>wc</a:t>
            </a:r>
            <a:r>
              <a:rPr lang="en-US" dirty="0"/>
              <a:t> pixels gives good reconstructions.</a:t>
            </a:r>
          </a:p>
          <a:p>
            <a:r>
              <a:rPr lang="en-US" dirty="0"/>
              <a:t>Fixing just the </a:t>
            </a:r>
            <a:r>
              <a:rPr lang="en-US" dirty="0" err="1"/>
              <a:t>mins</a:t>
            </a:r>
            <a:r>
              <a:rPr lang="en-US" dirty="0"/>
              <a:t> and max does recover quit a bit of the image. The saddles make it better.</a:t>
            </a:r>
          </a:p>
          <a:p>
            <a:r>
              <a:rPr lang="en-US" dirty="0"/>
              <a:t>The compression ratio with just fixing the </a:t>
            </a:r>
            <a:r>
              <a:rPr lang="en-US" dirty="0" err="1"/>
              <a:t>mins</a:t>
            </a:r>
            <a:r>
              <a:rPr lang="en-US" dirty="0"/>
              <a:t> and max points was around 6% for the cameraman. We can get you the compression ratios for others.  </a:t>
            </a:r>
          </a:p>
        </p:txBody>
      </p:sp>
    </p:spTree>
    <p:extLst>
      <p:ext uri="{BB962C8B-B14F-4D97-AF65-F5344CB8AC3E}">
        <p14:creationId xmlns:p14="http://schemas.microsoft.com/office/powerpoint/2010/main" val="933778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closer look at the </a:t>
            </a:r>
            <a:r>
              <a:rPr lang="en-US" dirty="0" err="1"/>
              <a:t>mins</a:t>
            </a:r>
            <a:r>
              <a:rPr lang="en-US" dirty="0"/>
              <a:t>, </a:t>
            </a:r>
            <a:r>
              <a:rPr lang="en-US" dirty="0" err="1"/>
              <a:t>maxs</a:t>
            </a:r>
            <a:r>
              <a:rPr lang="en-US" dirty="0"/>
              <a:t>, watershed and watercourse lines, edges</a:t>
            </a:r>
          </a:p>
        </p:txBody>
      </p:sp>
      <p:sp>
        <p:nvSpPr>
          <p:cNvPr id="3" name="Content Placeholder 2"/>
          <p:cNvSpPr>
            <a:spLocks noGrp="1"/>
          </p:cNvSpPr>
          <p:nvPr>
            <p:ph idx="1"/>
          </p:nvPr>
        </p:nvSpPr>
        <p:spPr/>
        <p:txBody>
          <a:bodyPr/>
          <a:lstStyle/>
          <a:p>
            <a:r>
              <a:rPr lang="en-US" dirty="0"/>
              <a:t>We looked closely at min, max, </a:t>
            </a:r>
            <a:r>
              <a:rPr lang="en-US" dirty="0" err="1"/>
              <a:t>ws</a:t>
            </a:r>
            <a:r>
              <a:rPr lang="en-US" dirty="0"/>
              <a:t> and </a:t>
            </a:r>
            <a:r>
              <a:rPr lang="en-US" dirty="0" err="1"/>
              <a:t>wc</a:t>
            </a:r>
            <a:r>
              <a:rPr lang="en-US" dirty="0"/>
              <a:t>, edges</a:t>
            </a:r>
          </a:p>
          <a:p>
            <a:r>
              <a:rPr lang="en-US" dirty="0"/>
              <a:t>We reconstructed the image by solving the heat equation by fixing the edges points as well (</a:t>
            </a:r>
            <a:r>
              <a:rPr lang="en-US" dirty="0" err="1"/>
              <a:t>sobel</a:t>
            </a:r>
            <a:r>
              <a:rPr lang="en-US" dirty="0"/>
              <a:t> edge detector) to see how smoothing across edges can be avoided.</a:t>
            </a:r>
          </a:p>
          <a:p>
            <a:r>
              <a:rPr lang="en-US" dirty="0"/>
              <a:t>E.g. images: cheetah, Lena, Gaussians, and smaller patches of them.     </a:t>
            </a:r>
          </a:p>
        </p:txBody>
      </p:sp>
    </p:spTree>
    <p:extLst>
      <p:ext uri="{BB962C8B-B14F-4D97-AF65-F5344CB8AC3E}">
        <p14:creationId xmlns:p14="http://schemas.microsoft.com/office/powerpoint/2010/main" val="3945903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1499</TotalTime>
  <Words>1966</Words>
  <Application>Microsoft Office PowerPoint</Application>
  <PresentationFormat>On-screen Show (4:3)</PresentationFormat>
  <Paragraphs>184</Paragraphs>
  <Slides>60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Arial</vt:lpstr>
      <vt:lpstr>Calibri</vt:lpstr>
      <vt:lpstr>Office Theme</vt:lpstr>
      <vt:lpstr>Critical points and TAG </vt:lpstr>
      <vt:lpstr>Method</vt:lpstr>
      <vt:lpstr>Gaussians</vt:lpstr>
      <vt:lpstr>Cheetah pattern</vt:lpstr>
      <vt:lpstr>Portion of cheetah pattern</vt:lpstr>
      <vt:lpstr>Lena image</vt:lpstr>
      <vt:lpstr>Cameraman</vt:lpstr>
      <vt:lpstr>Observations</vt:lpstr>
      <vt:lpstr>A closer look at the mins, maxs, watershed and watercourse lines, edges</vt:lpstr>
      <vt:lpstr>Cheetah reconstruction</vt:lpstr>
      <vt:lpstr>A specific patch in Cheetah </vt:lpstr>
      <vt:lpstr>Lena reconstruction</vt:lpstr>
      <vt:lpstr>Cheetah patch: closer look at min (blue dots), wc (blue plusses) </vt:lpstr>
      <vt:lpstr>Cheetah patch: closer look at max (red dots), ws (red plusses)</vt:lpstr>
      <vt:lpstr>Cheetah patch: Closer look at min, max, ws, wc</vt:lpstr>
      <vt:lpstr>Lena patch: closer look at mins(blue dots), wc (blue plusses)</vt:lpstr>
      <vt:lpstr>Lena patch: closer look at maxs (red dots), ws (red plusses) </vt:lpstr>
      <vt:lpstr>Lena patch: closer look at mins, max, ws, wc (this is crowded, we will update it with a smaller patch)</vt:lpstr>
      <vt:lpstr>Gaussians: closer look at min (blue dots), wc (blue plusses)</vt:lpstr>
      <vt:lpstr>Gaussians: closer look at max (red dots), ws (red plusses)</vt:lpstr>
      <vt:lpstr>Gaussians: min, max, ws, wc</vt:lpstr>
      <vt:lpstr>Observations</vt:lpstr>
      <vt:lpstr>Reconstruction on medical images</vt:lpstr>
      <vt:lpstr>PowerPoint Presentation</vt:lpstr>
      <vt:lpstr>PowerPoint Presentation</vt:lpstr>
      <vt:lpstr>PowerPoint Presentation</vt:lpstr>
      <vt:lpstr>Image matching experiments using critical points</vt:lpstr>
      <vt:lpstr>SIFT matches</vt:lpstr>
      <vt:lpstr>Match using Mins</vt:lpstr>
      <vt:lpstr>Match using Maxs</vt:lpstr>
      <vt:lpstr>Critical points with scale and image matching, compression ratios</vt:lpstr>
      <vt:lpstr># critical points with scale</vt:lpstr>
      <vt:lpstr># critical points with scale</vt:lpstr>
      <vt:lpstr># critical points with scale</vt:lpstr>
      <vt:lpstr># critical points with scale</vt:lpstr>
      <vt:lpstr>Observation</vt:lpstr>
      <vt:lpstr>Image matching experiments using smoothed images</vt:lpstr>
      <vt:lpstr>Image matching based on mins using the smoothed image (about 1/6 reduction in # maxs) </vt:lpstr>
      <vt:lpstr>Image matching based on mins using the smoothed image (about 1/6 reduction in # maxs) </vt:lpstr>
      <vt:lpstr>Image matching based on mins using the smoothed image (about 1/6 reduction in # maxs) </vt:lpstr>
      <vt:lpstr>Image matching based on mins using the smoothed image (about 1/6 reduction in # maxs) </vt:lpstr>
      <vt:lpstr>Image matching based on mins using the smoothed image (about 1/6 reduction in # maxs) </vt:lpstr>
      <vt:lpstr>Observation</vt:lpstr>
      <vt:lpstr>Image Matching Results </vt:lpstr>
      <vt:lpstr>SIFT Matching - I</vt:lpstr>
      <vt:lpstr>Result</vt:lpstr>
      <vt:lpstr>SIFT Matching - II</vt:lpstr>
      <vt:lpstr>Result</vt:lpstr>
      <vt:lpstr>Maxima Matching - I</vt:lpstr>
      <vt:lpstr>Result</vt:lpstr>
      <vt:lpstr>Minima Matching - I</vt:lpstr>
      <vt:lpstr>Result</vt:lpstr>
      <vt:lpstr>Maxima Matching - II</vt:lpstr>
      <vt:lpstr>Result</vt:lpstr>
      <vt:lpstr>Minima Matching - II</vt:lpstr>
      <vt:lpstr>Result</vt:lpstr>
      <vt:lpstr>Maxima Matching - III</vt:lpstr>
      <vt:lpstr>Result</vt:lpstr>
      <vt:lpstr>Saddle Point Matching</vt:lpstr>
      <vt:lpstr>Result</vt:lpstr>
    </vt:vector>
  </TitlesOfParts>
  <Company>Brown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points and TAG </dc:title>
  <dc:creator>krishna</dc:creator>
  <cp:lastModifiedBy>Amandeep Singh</cp:lastModifiedBy>
  <cp:revision>58</cp:revision>
  <dcterms:created xsi:type="dcterms:W3CDTF">2016-06-23T22:47:14Z</dcterms:created>
  <dcterms:modified xsi:type="dcterms:W3CDTF">2016-08-08T19:44:36Z</dcterms:modified>
</cp:coreProperties>
</file>